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 id="439" r:id="rId186"/>
    <p:sldId id="440" r:id="rId187"/>
    <p:sldId id="441" r:id="rId188"/>
    <p:sldId id="442" r:id="rId189"/>
    <p:sldId id="443" r:id="rId190"/>
    <p:sldId id="444" r:id="rId191"/>
    <p:sldId id="445" r:id="rId192"/>
    <p:sldId id="446" r:id="rId193"/>
    <p:sldId id="447" r:id="rId194"/>
    <p:sldId id="448" r:id="rId195"/>
    <p:sldId id="449" r:id="rId196"/>
    <p:sldId id="450" r:id="rId197"/>
    <p:sldId id="451" r:id="rId198"/>
    <p:sldId id="452" r:id="rId199"/>
    <p:sldId id="453" r:id="rId200"/>
    <p:sldId id="454" r:id="rId201"/>
    <p:sldId id="455" r:id="rId202"/>
    <p:sldId id="456" r:id="rId203"/>
    <p:sldId id="457" r:id="rId204"/>
    <p:sldId id="458" r:id="rId205"/>
    <p:sldId id="459" r:id="rId206"/>
    <p:sldId id="460" r:id="rId207"/>
    <p:sldId id="461" r:id="rId208"/>
    <p:sldId id="462" r:id="rId209"/>
    <p:sldId id="463" r:id="rId210"/>
    <p:sldId id="464" r:id="rId211"/>
    <p:sldId id="465" r:id="rId212"/>
    <p:sldId id="466" r:id="rId213"/>
    <p:sldId id="467" r:id="rId214"/>
    <p:sldId id="468" r:id="rId215"/>
    <p:sldId id="469" r:id="rId216"/>
    <p:sldId id="470" r:id="rId217"/>
    <p:sldId id="471" r:id="rId218"/>
    <p:sldId id="472" r:id="rId219"/>
    <p:sldId id="473" r:id="rId220"/>
    <p:sldId id="474" r:id="rId221"/>
    <p:sldId id="475" r:id="rId222"/>
    <p:sldId id="476" r:id="rId223"/>
    <p:sldId id="477" r:id="rId224"/>
    <p:sldId id="478" r:id="rId225"/>
    <p:sldId id="479" r:id="rId226"/>
    <p:sldId id="480" r:id="rId227"/>
    <p:sldId id="481" r:id="rId228"/>
    <p:sldId id="482" r:id="rId229"/>
    <p:sldId id="483" r:id="rId230"/>
    <p:sldId id="484" r:id="rId231"/>
    <p:sldId id="485" r:id="rId232"/>
    <p:sldId id="486" r:id="rId233"/>
    <p:sldId id="487" r:id="rId234"/>
    <p:sldId id="488" r:id="rId235"/>
    <p:sldId id="489" r:id="rId236"/>
    <p:sldId id="490" r:id="rId237"/>
    <p:sldId id="491" r:id="rId238"/>
    <p:sldId id="492" r:id="rId239"/>
    <p:sldId id="493" r:id="rId240"/>
    <p:sldId id="494" r:id="rId241"/>
    <p:sldId id="495" r:id="rId242"/>
    <p:sldId id="496" r:id="rId243"/>
    <p:sldId id="497" r:id="rId244"/>
    <p:sldId id="498" r:id="rId245"/>
    <p:sldId id="499" r:id="rId246"/>
    <p:sldId id="500" r:id="rId247"/>
    <p:sldId id="501" r:id="rId248"/>
    <p:sldId id="502" r:id="rId249"/>
    <p:sldId id="503" r:id="rId250"/>
    <p:sldId id="504" r:id="rId251"/>
    <p:sldId id="505" r:id="rId252"/>
    <p:sldId id="506" r:id="rId253"/>
    <p:sldId id="507" r:id="rId254"/>
    <p:sldId id="508" r:id="rId255"/>
    <p:sldId id="509" r:id="rId256"/>
    <p:sldId id="510" r:id="rId257"/>
    <p:sldId id="511" r:id="rId258"/>
    <p:sldId id="512" r:id="rId259"/>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slide" Target="slides/slide121.xml"/>
  <Relationship Id="rId124" Type="http://schemas.openxmlformats.org/officeDocument/2006/relationships/slide" Target="slides/slide122.xml"/>
  <Relationship Id="rId125" Type="http://schemas.openxmlformats.org/officeDocument/2006/relationships/slide" Target="slides/slide123.xml"/>
  <Relationship Id="rId126" Type="http://schemas.openxmlformats.org/officeDocument/2006/relationships/slide" Target="slides/slide124.xml"/>
  <Relationship Id="rId127" Type="http://schemas.openxmlformats.org/officeDocument/2006/relationships/slide" Target="slides/slide125.xml"/>
  <Relationship Id="rId128" Type="http://schemas.openxmlformats.org/officeDocument/2006/relationships/slide" Target="slides/slide126.xml"/>
  <Relationship Id="rId129" Type="http://schemas.openxmlformats.org/officeDocument/2006/relationships/slide" Target="slides/slide127.xml"/>
  <Relationship Id="rId130" Type="http://schemas.openxmlformats.org/officeDocument/2006/relationships/slide" Target="slides/slide128.xml"/>
  <Relationship Id="rId131" Type="http://schemas.openxmlformats.org/officeDocument/2006/relationships/slide" Target="slides/slide129.xml"/>
  <Relationship Id="rId132" Type="http://schemas.openxmlformats.org/officeDocument/2006/relationships/slide" Target="slides/slide130.xml"/>
  <Relationship Id="rId133" Type="http://schemas.openxmlformats.org/officeDocument/2006/relationships/slide" Target="slides/slide131.xml"/>
  <Relationship Id="rId134" Type="http://schemas.openxmlformats.org/officeDocument/2006/relationships/slide" Target="slides/slide132.xml"/>
  <Relationship Id="rId135" Type="http://schemas.openxmlformats.org/officeDocument/2006/relationships/slide" Target="slides/slide133.xml"/>
  <Relationship Id="rId136" Type="http://schemas.openxmlformats.org/officeDocument/2006/relationships/slide" Target="slides/slide134.xml"/>
  <Relationship Id="rId137" Type="http://schemas.openxmlformats.org/officeDocument/2006/relationships/slide" Target="slides/slide135.xml"/>
  <Relationship Id="rId138" Type="http://schemas.openxmlformats.org/officeDocument/2006/relationships/slide" Target="slides/slide136.xml"/>
  <Relationship Id="rId139" Type="http://schemas.openxmlformats.org/officeDocument/2006/relationships/slide" Target="slides/slide137.xml"/>
  <Relationship Id="rId140" Type="http://schemas.openxmlformats.org/officeDocument/2006/relationships/slide" Target="slides/slide138.xml"/>
  <Relationship Id="rId141" Type="http://schemas.openxmlformats.org/officeDocument/2006/relationships/slide" Target="slides/slide139.xml"/>
  <Relationship Id="rId142" Type="http://schemas.openxmlformats.org/officeDocument/2006/relationships/slide" Target="slides/slide140.xml"/>
  <Relationship Id="rId143" Type="http://schemas.openxmlformats.org/officeDocument/2006/relationships/slide" Target="slides/slide141.xml"/>
  <Relationship Id="rId144" Type="http://schemas.openxmlformats.org/officeDocument/2006/relationships/slide" Target="slides/slide142.xml"/>
  <Relationship Id="rId145" Type="http://schemas.openxmlformats.org/officeDocument/2006/relationships/slide" Target="slides/slide143.xml"/>
  <Relationship Id="rId146" Type="http://schemas.openxmlformats.org/officeDocument/2006/relationships/slide" Target="slides/slide144.xml"/>
  <Relationship Id="rId147" Type="http://schemas.openxmlformats.org/officeDocument/2006/relationships/slide" Target="slides/slide145.xml"/>
  <Relationship Id="rId148" Type="http://schemas.openxmlformats.org/officeDocument/2006/relationships/slide" Target="slides/slide146.xml"/>
  <Relationship Id="rId149" Type="http://schemas.openxmlformats.org/officeDocument/2006/relationships/slide" Target="slides/slide147.xml"/>
  <Relationship Id="rId150" Type="http://schemas.openxmlformats.org/officeDocument/2006/relationships/slide" Target="slides/slide148.xml"/>
  <Relationship Id="rId151" Type="http://schemas.openxmlformats.org/officeDocument/2006/relationships/slide" Target="slides/slide149.xml"/>
  <Relationship Id="rId152" Type="http://schemas.openxmlformats.org/officeDocument/2006/relationships/slide" Target="slides/slide150.xml"/>
  <Relationship Id="rId153" Type="http://schemas.openxmlformats.org/officeDocument/2006/relationships/slide" Target="slides/slide151.xml"/>
  <Relationship Id="rId154" Type="http://schemas.openxmlformats.org/officeDocument/2006/relationships/slide" Target="slides/slide152.xml"/>
  <Relationship Id="rId155" Type="http://schemas.openxmlformats.org/officeDocument/2006/relationships/slide" Target="slides/slide153.xml"/>
  <Relationship Id="rId156" Type="http://schemas.openxmlformats.org/officeDocument/2006/relationships/slide" Target="slides/slide154.xml"/>
  <Relationship Id="rId157" Type="http://schemas.openxmlformats.org/officeDocument/2006/relationships/slide" Target="slides/slide155.xml"/>
  <Relationship Id="rId158" Type="http://schemas.openxmlformats.org/officeDocument/2006/relationships/slide" Target="slides/slide156.xml"/>
  <Relationship Id="rId159" Type="http://schemas.openxmlformats.org/officeDocument/2006/relationships/slide" Target="slides/slide157.xml"/>
  <Relationship Id="rId160" Type="http://schemas.openxmlformats.org/officeDocument/2006/relationships/slide" Target="slides/slide158.xml"/>
  <Relationship Id="rId161" Type="http://schemas.openxmlformats.org/officeDocument/2006/relationships/slide" Target="slides/slide159.xml"/>
  <Relationship Id="rId162" Type="http://schemas.openxmlformats.org/officeDocument/2006/relationships/slide" Target="slides/slide160.xml"/>
  <Relationship Id="rId163" Type="http://schemas.openxmlformats.org/officeDocument/2006/relationships/slide" Target="slides/slide161.xml"/>
  <Relationship Id="rId164" Type="http://schemas.openxmlformats.org/officeDocument/2006/relationships/slide" Target="slides/slide162.xml"/>
  <Relationship Id="rId165" Type="http://schemas.openxmlformats.org/officeDocument/2006/relationships/slide" Target="slides/slide163.xml"/>
  <Relationship Id="rId166" Type="http://schemas.openxmlformats.org/officeDocument/2006/relationships/slide" Target="slides/slide164.xml"/>
  <Relationship Id="rId167" Type="http://schemas.openxmlformats.org/officeDocument/2006/relationships/slide" Target="slides/slide165.xml"/>
  <Relationship Id="rId168" Type="http://schemas.openxmlformats.org/officeDocument/2006/relationships/slide" Target="slides/slide166.xml"/>
  <Relationship Id="rId169" Type="http://schemas.openxmlformats.org/officeDocument/2006/relationships/slide" Target="slides/slide167.xml"/>
  <Relationship Id="rId170" Type="http://schemas.openxmlformats.org/officeDocument/2006/relationships/slide" Target="slides/slide168.xml"/>
  <Relationship Id="rId171" Type="http://schemas.openxmlformats.org/officeDocument/2006/relationships/slide" Target="slides/slide169.xml"/>
  <Relationship Id="rId172" Type="http://schemas.openxmlformats.org/officeDocument/2006/relationships/slide" Target="slides/slide170.xml"/>
  <Relationship Id="rId173" Type="http://schemas.openxmlformats.org/officeDocument/2006/relationships/slide" Target="slides/slide171.xml"/>
  <Relationship Id="rId174" Type="http://schemas.openxmlformats.org/officeDocument/2006/relationships/slide" Target="slides/slide172.xml"/>
  <Relationship Id="rId175" Type="http://schemas.openxmlformats.org/officeDocument/2006/relationships/slide" Target="slides/slide173.xml"/>
  <Relationship Id="rId176" Type="http://schemas.openxmlformats.org/officeDocument/2006/relationships/slide" Target="slides/slide174.xml"/>
  <Relationship Id="rId177" Type="http://schemas.openxmlformats.org/officeDocument/2006/relationships/slide" Target="slides/slide175.xml"/>
  <Relationship Id="rId178" Type="http://schemas.openxmlformats.org/officeDocument/2006/relationships/slide" Target="slides/slide176.xml"/>
  <Relationship Id="rId179" Type="http://schemas.openxmlformats.org/officeDocument/2006/relationships/slide" Target="slides/slide177.xml"/>
  <Relationship Id="rId180" Type="http://schemas.openxmlformats.org/officeDocument/2006/relationships/slide" Target="slides/slide178.xml"/>
  <Relationship Id="rId181" Type="http://schemas.openxmlformats.org/officeDocument/2006/relationships/slide" Target="slides/slide179.xml"/>
  <Relationship Id="rId182" Type="http://schemas.openxmlformats.org/officeDocument/2006/relationships/slide" Target="slides/slide180.xml"/>
  <Relationship Id="rId183" Type="http://schemas.openxmlformats.org/officeDocument/2006/relationships/slide" Target="slides/slide181.xml"/>
  <Relationship Id="rId184" Type="http://schemas.openxmlformats.org/officeDocument/2006/relationships/slide" Target="slides/slide182.xml"/>
  <Relationship Id="rId185" Type="http://schemas.openxmlformats.org/officeDocument/2006/relationships/slide" Target="slides/slide183.xml"/>
  <Relationship Id="rId186" Type="http://schemas.openxmlformats.org/officeDocument/2006/relationships/slide" Target="slides/slide184.xml"/>
  <Relationship Id="rId187" Type="http://schemas.openxmlformats.org/officeDocument/2006/relationships/slide" Target="slides/slide185.xml"/>
  <Relationship Id="rId188" Type="http://schemas.openxmlformats.org/officeDocument/2006/relationships/slide" Target="slides/slide186.xml"/>
  <Relationship Id="rId189" Type="http://schemas.openxmlformats.org/officeDocument/2006/relationships/slide" Target="slides/slide187.xml"/>
  <Relationship Id="rId190" Type="http://schemas.openxmlformats.org/officeDocument/2006/relationships/slide" Target="slides/slide188.xml"/>
  <Relationship Id="rId191" Type="http://schemas.openxmlformats.org/officeDocument/2006/relationships/slide" Target="slides/slide189.xml"/>
  <Relationship Id="rId192" Type="http://schemas.openxmlformats.org/officeDocument/2006/relationships/slide" Target="slides/slide190.xml"/>
  <Relationship Id="rId193" Type="http://schemas.openxmlformats.org/officeDocument/2006/relationships/slide" Target="slides/slide191.xml"/>
  <Relationship Id="rId194" Type="http://schemas.openxmlformats.org/officeDocument/2006/relationships/slide" Target="slides/slide192.xml"/>
  <Relationship Id="rId195" Type="http://schemas.openxmlformats.org/officeDocument/2006/relationships/slide" Target="slides/slide193.xml"/>
  <Relationship Id="rId196" Type="http://schemas.openxmlformats.org/officeDocument/2006/relationships/slide" Target="slides/slide194.xml"/>
  <Relationship Id="rId197" Type="http://schemas.openxmlformats.org/officeDocument/2006/relationships/slide" Target="slides/slide195.xml"/>
  <Relationship Id="rId198" Type="http://schemas.openxmlformats.org/officeDocument/2006/relationships/slide" Target="slides/slide196.xml"/>
  <Relationship Id="rId199" Type="http://schemas.openxmlformats.org/officeDocument/2006/relationships/slide" Target="slides/slide197.xml"/>
  <Relationship Id="rId200" Type="http://schemas.openxmlformats.org/officeDocument/2006/relationships/slide" Target="slides/slide198.xml"/>
  <Relationship Id="rId201" Type="http://schemas.openxmlformats.org/officeDocument/2006/relationships/slide" Target="slides/slide199.xml"/>
  <Relationship Id="rId202" Type="http://schemas.openxmlformats.org/officeDocument/2006/relationships/slide" Target="slides/slide200.xml"/>
  <Relationship Id="rId203" Type="http://schemas.openxmlformats.org/officeDocument/2006/relationships/slide" Target="slides/slide201.xml"/>
  <Relationship Id="rId204" Type="http://schemas.openxmlformats.org/officeDocument/2006/relationships/slide" Target="slides/slide202.xml"/>
  <Relationship Id="rId205" Type="http://schemas.openxmlformats.org/officeDocument/2006/relationships/slide" Target="slides/slide203.xml"/>
  <Relationship Id="rId206" Type="http://schemas.openxmlformats.org/officeDocument/2006/relationships/slide" Target="slides/slide204.xml"/>
  <Relationship Id="rId207" Type="http://schemas.openxmlformats.org/officeDocument/2006/relationships/slide" Target="slides/slide205.xml"/>
  <Relationship Id="rId208" Type="http://schemas.openxmlformats.org/officeDocument/2006/relationships/slide" Target="slides/slide206.xml"/>
  <Relationship Id="rId209" Type="http://schemas.openxmlformats.org/officeDocument/2006/relationships/slide" Target="slides/slide207.xml"/>
  <Relationship Id="rId210" Type="http://schemas.openxmlformats.org/officeDocument/2006/relationships/slide" Target="slides/slide208.xml"/>
  <Relationship Id="rId211" Type="http://schemas.openxmlformats.org/officeDocument/2006/relationships/slide" Target="slides/slide209.xml"/>
  <Relationship Id="rId212" Type="http://schemas.openxmlformats.org/officeDocument/2006/relationships/slide" Target="slides/slide210.xml"/>
  <Relationship Id="rId213" Type="http://schemas.openxmlformats.org/officeDocument/2006/relationships/slide" Target="slides/slide211.xml"/>
  <Relationship Id="rId214" Type="http://schemas.openxmlformats.org/officeDocument/2006/relationships/slide" Target="slides/slide212.xml"/>
  <Relationship Id="rId215" Type="http://schemas.openxmlformats.org/officeDocument/2006/relationships/slide" Target="slides/slide213.xml"/>
  <Relationship Id="rId216" Type="http://schemas.openxmlformats.org/officeDocument/2006/relationships/slide" Target="slides/slide214.xml"/>
  <Relationship Id="rId217" Type="http://schemas.openxmlformats.org/officeDocument/2006/relationships/slide" Target="slides/slide215.xml"/>
  <Relationship Id="rId218" Type="http://schemas.openxmlformats.org/officeDocument/2006/relationships/slide" Target="slides/slide216.xml"/>
  <Relationship Id="rId219" Type="http://schemas.openxmlformats.org/officeDocument/2006/relationships/slide" Target="slides/slide217.xml"/>
  <Relationship Id="rId220" Type="http://schemas.openxmlformats.org/officeDocument/2006/relationships/slide" Target="slides/slide218.xml"/>
  <Relationship Id="rId221" Type="http://schemas.openxmlformats.org/officeDocument/2006/relationships/slide" Target="slides/slide219.xml"/>
  <Relationship Id="rId222" Type="http://schemas.openxmlformats.org/officeDocument/2006/relationships/slide" Target="slides/slide220.xml"/>
  <Relationship Id="rId223" Type="http://schemas.openxmlformats.org/officeDocument/2006/relationships/slide" Target="slides/slide221.xml"/>
  <Relationship Id="rId224" Type="http://schemas.openxmlformats.org/officeDocument/2006/relationships/slide" Target="slides/slide222.xml"/>
  <Relationship Id="rId225" Type="http://schemas.openxmlformats.org/officeDocument/2006/relationships/slide" Target="slides/slide223.xml"/>
  <Relationship Id="rId226" Type="http://schemas.openxmlformats.org/officeDocument/2006/relationships/slide" Target="slides/slide224.xml"/>
  <Relationship Id="rId227" Type="http://schemas.openxmlformats.org/officeDocument/2006/relationships/slide" Target="slides/slide225.xml"/>
  <Relationship Id="rId228" Type="http://schemas.openxmlformats.org/officeDocument/2006/relationships/slide" Target="slides/slide226.xml"/>
  <Relationship Id="rId229" Type="http://schemas.openxmlformats.org/officeDocument/2006/relationships/slide" Target="slides/slide227.xml"/>
  <Relationship Id="rId230" Type="http://schemas.openxmlformats.org/officeDocument/2006/relationships/slide" Target="slides/slide228.xml"/>
  <Relationship Id="rId231" Type="http://schemas.openxmlformats.org/officeDocument/2006/relationships/slide" Target="slides/slide229.xml"/>
  <Relationship Id="rId232" Type="http://schemas.openxmlformats.org/officeDocument/2006/relationships/slide" Target="slides/slide230.xml"/>
  <Relationship Id="rId233" Type="http://schemas.openxmlformats.org/officeDocument/2006/relationships/slide" Target="slides/slide231.xml"/>
  <Relationship Id="rId234" Type="http://schemas.openxmlformats.org/officeDocument/2006/relationships/slide" Target="slides/slide232.xml"/>
  <Relationship Id="rId235" Type="http://schemas.openxmlformats.org/officeDocument/2006/relationships/slide" Target="slides/slide233.xml"/>
  <Relationship Id="rId236" Type="http://schemas.openxmlformats.org/officeDocument/2006/relationships/slide" Target="slides/slide234.xml"/>
  <Relationship Id="rId237" Type="http://schemas.openxmlformats.org/officeDocument/2006/relationships/slide" Target="slides/slide235.xml"/>
  <Relationship Id="rId238" Type="http://schemas.openxmlformats.org/officeDocument/2006/relationships/slide" Target="slides/slide236.xml"/>
  <Relationship Id="rId239" Type="http://schemas.openxmlformats.org/officeDocument/2006/relationships/slide" Target="slides/slide237.xml"/>
  <Relationship Id="rId240" Type="http://schemas.openxmlformats.org/officeDocument/2006/relationships/slide" Target="slides/slide238.xml"/>
  <Relationship Id="rId241" Type="http://schemas.openxmlformats.org/officeDocument/2006/relationships/slide" Target="slides/slide239.xml"/>
  <Relationship Id="rId242" Type="http://schemas.openxmlformats.org/officeDocument/2006/relationships/slide" Target="slides/slide240.xml"/>
  <Relationship Id="rId243" Type="http://schemas.openxmlformats.org/officeDocument/2006/relationships/slide" Target="slides/slide241.xml"/>
  <Relationship Id="rId244" Type="http://schemas.openxmlformats.org/officeDocument/2006/relationships/slide" Target="slides/slide242.xml"/>
  <Relationship Id="rId245" Type="http://schemas.openxmlformats.org/officeDocument/2006/relationships/slide" Target="slides/slide243.xml"/>
  <Relationship Id="rId246" Type="http://schemas.openxmlformats.org/officeDocument/2006/relationships/slide" Target="slides/slide244.xml"/>
  <Relationship Id="rId247" Type="http://schemas.openxmlformats.org/officeDocument/2006/relationships/slide" Target="slides/slide245.xml"/>
  <Relationship Id="rId248" Type="http://schemas.openxmlformats.org/officeDocument/2006/relationships/slide" Target="slides/slide246.xml"/>
  <Relationship Id="rId249" Type="http://schemas.openxmlformats.org/officeDocument/2006/relationships/slide" Target="slides/slide247.xml"/>
  <Relationship Id="rId250" Type="http://schemas.openxmlformats.org/officeDocument/2006/relationships/slide" Target="slides/slide248.xml"/>
  <Relationship Id="rId251" Type="http://schemas.openxmlformats.org/officeDocument/2006/relationships/slide" Target="slides/slide249.xml"/>
  <Relationship Id="rId252" Type="http://schemas.openxmlformats.org/officeDocument/2006/relationships/slide" Target="slides/slide250.xml"/>
  <Relationship Id="rId253" Type="http://schemas.openxmlformats.org/officeDocument/2006/relationships/slide" Target="slides/slide251.xml"/>
  <Relationship Id="rId254" Type="http://schemas.openxmlformats.org/officeDocument/2006/relationships/slide" Target="slides/slide252.xml"/>
  <Relationship Id="rId255" Type="http://schemas.openxmlformats.org/officeDocument/2006/relationships/slide" Target="slides/slide253.xml"/>
  <Relationship Id="rId256" Type="http://schemas.openxmlformats.org/officeDocument/2006/relationships/slide" Target="slides/slide254.xml"/>
  <Relationship Id="rId257" Type="http://schemas.openxmlformats.org/officeDocument/2006/relationships/slide" Target="slides/slide255.xml"/>
  <Relationship Id="rId258" Type="http://schemas.openxmlformats.org/officeDocument/2006/relationships/slide" Target="slides/slide256.xml"/>
  <Relationship Id="rId259" Type="http://schemas.openxmlformats.org/officeDocument/2006/relationships/slide" Target="slides/slide257.xml"/>
  <Relationship Id="rId260" Type="http://schemas.openxmlformats.org/officeDocument/2006/relationships/presProps" Target="presProps.xml"/>
  <Relationship Id="rId261" Type="http://schemas.openxmlformats.org/officeDocument/2006/relationships/viewProps" Target="viewProps.xml"/>
  <Relationship Id="rId262"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4747423"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418_ca_object_representations_media_4157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068_ca_object_representations_media_2866_large8.jpg"/>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790_ca_object_representations_media_2209_large62.jpg"/>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095_ca_object_representations_media_2208_large63.jpg"/>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795_ca_object_representations_media_2207_large64.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214_ca_object_representations_media_2842_large9.jpg"/>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435_ca_object_representations_media_2206_large65.jpg"/>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396_ca_object_representations_media_2205_large66.jpg"/>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93_ca_object_representations_media_2839_large10.jpg"/>
</Relationships>

</file>

<file path=ppt/slides/_rels/slide1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938_ca_object_representations_media_2195_large67.jpg"/>
</Relationships>

</file>

<file path=ppt/slides/_rels/slide1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415_ca_object_representations_media_2192_large68.jpg"/>
</Relationships>

</file>

<file path=ppt/slides/_rels/slide1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033_ca_object_representations_media_2777_large11.jpg"/>
</Relationships>

</file>

<file path=ppt/slides/_rels/slide1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6158_ca_object_representations_media_2176_large69.jpg"/>
</Relationships>

</file>

<file path=ppt/slides/_rels/slide1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21_ca_object_representations_media_4883_large70.jpg"/>
</Relationships>

</file>

<file path=ppt/slides/_rels/slide1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497_ca_object_representations_media_4857_large71.jpg"/>
</Relationships>

</file>

<file path=ppt/slides/_rels/slide1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380_ca_object_representations_media_4798_large72.jpg"/>
</Relationships>

</file>

<file path=ppt/slides/_rels/slide15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778_ca_object_representations_media_4494_large73.jpg"/>
</Relationships>

</file>

<file path=ppt/slides/_rels/slide1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099_ca_object_representations_media_4493_large74.jpg"/>
</Relationships>

</file>

<file path=ppt/slides/_rels/slide1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667_ca_object_representations_media_4436_large75.jpg"/>
</Relationships>

</file>

<file path=ppt/slides/_rels/slide1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471_ca_object_representations_media_4397_large76.jpg"/>
</Relationships>

</file>

<file path=ppt/slides/_rels/slide1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829_ca_object_representations_media_4396_large77.jpg"/>
</Relationships>

</file>

<file path=ppt/slides/_rels/slide1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44_ca_object_representations_media_4203_large78.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9552_ca_object_representations_media_4169_large79.jpg"/>
</Relationships>

</file>

<file path=ppt/slides/_rels/slide16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6091_ca_object_representations_media_4111_large80.jpg"/>
</Relationships>

</file>

<file path=ppt/slides/_rels/slide16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6210_ca_object_representations_media_3989_large81.jpg"/>
</Relationships>

</file>

<file path=ppt/slides/_rels/slide16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072_ca_object_representations_media_3924_large82.jpg"/>
</Relationships>

</file>

<file path=ppt/slides/_rels/slide16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079_ca_object_representations_media_3904_large83.jpg"/>
</Relationships>

</file>

<file path=ppt/slides/_rels/slide1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819_ca_object_representations_media_3903_large84.jpg"/>
</Relationships>

</file>

<file path=ppt/slides/_rels/slide1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873_ca_object_representations_media_3902_large85.jpg"/>
</Relationships>

</file>

<file path=ppt/slides/_rels/slide16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960_ca_object_representations_media_3884_large86.jpg"/>
</Relationships>

</file>

<file path=ppt/slides/_rels/slide16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781_ca_object_representations_media_3879_large87.jpg"/>
</Relationships>

</file>

<file path=ppt/slides/_rels/slide1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340_ca_object_representations_media_3812_large88.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624_ca_object_representations_media_2755_large12.jpg"/>
</Relationships>

</file>

<file path=ppt/slides/_rels/slide17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716_ca_object_representations_media_3811_large89.jpg"/>
</Relationships>

</file>

<file path=ppt/slides/_rels/slide17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207_ca_object_representations_media_3793_large90.jpg"/>
</Relationships>

</file>

<file path=ppt/slides/_rels/slide1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185_ca_object_representations_media_3751_large91.jpg"/>
</Relationships>

</file>

<file path=ppt/slides/_rels/slide17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012_ca_object_representations_media_3750_large92.jpg"/>
</Relationships>

</file>

<file path=ppt/slides/_rels/slide17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7919_ca_object_representations_media_3749_large93.jpg"/>
</Relationships>

</file>

<file path=ppt/slides/_rels/slide17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947_ca_object_representations_media_3748_large94.jpg"/>
</Relationships>

</file>

<file path=ppt/slides/_rels/slide17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459_ca_object_representations_media_3747_large95.jpg"/>
</Relationships>

</file>

<file path=ppt/slides/_rels/slide17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29_ca_object_representations_media_3746_large96.jpg"/>
</Relationships>

</file>

<file path=ppt/slides/_rels/slide17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6658_ca_object_representations_media_3704_large97.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329_ca_object_representations_media_2746_large13.jpg"/>
</Relationships>

</file>

<file path=ppt/slides/_rels/slide18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877_ca_object_representations_media_3703_large98.jpg"/>
</Relationships>

</file>

<file path=ppt/slides/_rels/slide1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41_ca_object_representations_media_3605_large99.jpg"/>
</Relationships>

</file>

<file path=ppt/slides/_rels/slide18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6057_ca_object_representations_media_3593_large100.jpg"/>
</Relationships>

</file>

<file path=ppt/slides/_rels/slide18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034_ca_object_representations_media_3592_large101.jpg"/>
</Relationships>

</file>

<file path=ppt/slides/_rels/slide18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270_ca_object_representations_media_3586_large102.jpg"/>
</Relationships>

</file>

<file path=ppt/slides/_rels/slide18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952_ca_object_representations_media_3565_large103.jpg"/>
</Relationships>

</file>

<file path=ppt/slides/_rels/slide18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7598_ca_object_representations_media_3564_large104.jpg"/>
</Relationships>

</file>

<file path=ppt/slides/_rels/slide18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451_ca_object_representations_media_3544_large105.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2727_ca_object_representations_media_2713_large14.jpg"/>
</Relationships>

</file>

<file path=ppt/slides/_rels/slide19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717_ca_object_representations_media_3534_large106.jpg"/>
</Relationships>

</file>

<file path=ppt/slides/_rels/slide19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6267_ca_object_representations_media_3532_large107.jpg"/>
</Relationships>

</file>

<file path=ppt/slides/_rels/slide1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8641_ca_object_representations_media_3504_large108.jpg"/>
</Relationships>

</file>

<file path=ppt/slides/_rels/slide1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449_ca_object_representations_media_3489_large109.jpg"/>
</Relationships>

</file>

<file path=ppt/slides/_rels/slide1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377_ca_object_representations_media_3463_large110.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835_ca_object_representations_media_3885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639_ca_object_representations_media_2689_large15.jpg"/>
</Relationships>

</file>

<file path=ppt/slides/_rels/slide20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817_ca_object_representations_media_3452_large111.jpg"/>
</Relationships>

</file>

<file path=ppt/slides/_rels/slide2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005_ca_object_representations_media_3451_large112.jpg"/>
</Relationships>

</file>

<file path=ppt/slides/_rels/slide2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600_ca_object_representations_media_3430_large113.jpg"/>
</Relationships>

</file>

<file path=ppt/slides/_rels/slide20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905_ca_object_representations_media_3429_large114.jpg"/>
</Relationships>

</file>

<file path=ppt/slides/_rels/slide20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053_ca_object_representations_media_3422_large115.jpg"/>
</Relationships>

</file>

<file path=ppt/slides/_rels/slide20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7190_ca_object_representations_media_3421_large116.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168_ca_object_representations_media_2688_large16.jpg"/>
</Relationships>

</file>

<file path=ppt/slides/_rels/slide2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30_ca_object_representations_media_3415_large117.jpg"/>
</Relationships>

</file>

<file path=ppt/slides/_rels/slide2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072_ca_object_representations_media_3410_large118.jpg"/>
</Relationships>

</file>

<file path=ppt/slides/_rels/slide2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8208_ca_object_representations_media_3401_large119.jpg"/>
</Relationships>

</file>

<file path=ppt/slides/_rels/slide2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254_ca_object_representations_media_3388_large120.jpg"/>
</Relationships>

</file>

<file path=ppt/slides/_rels/slide2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5075_ca_object_representations_media_3384_large121.jpg"/>
</Relationships>

</file>

<file path=ppt/slides/_rels/slide2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3869_ca_object_representations_media_3357_large122.jpg"/>
</Relationships>

</file>

<file path=ppt/slides/_rels/slide2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8639_ca_object_representations_media_3356_large123.jpg"/>
</Relationships>

</file>

<file path=ppt/slides/_rels/slide2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004_ca_object_representations_media_3355_large124.jpg"/>
</Relationships>

</file>

<file path=ppt/slides/_rels/slide2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141_ca_object_representations_media_3354_large125.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587_ca_object_representations_media_2687_large17.jpg"/>
</Relationships>

</file>

<file path=ppt/slides/_rels/slide2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2402_ca_object_representations_media_3351_large126.jpg"/>
</Relationships>

</file>

<file path=ppt/slides/_rels/slide2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5185_ca_object_representations_media_3345_large127.jpg"/>
</Relationships>

</file>

<file path=ppt/slides/_rels/slide2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718_ca_object_representations_media_3339_large128.jpg"/>
</Relationships>

</file>

<file path=ppt/slides/_rels/slide2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1342_ca_object_representations_media_3330_large129.jpg"/>
</Relationships>

</file>

<file path=ppt/slides/_rels/slide2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686_ca_object_representations_media_3329_large130.jpg"/>
</Relationships>

</file>

<file path=ppt/slides/_rels/slide2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964_ca_object_representations_media_2677_large18.jpg"/>
</Relationships>

</file>

<file path=ppt/slides/_rels/slide2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036_ca_object_representations_media_3328_large131.jpg"/>
</Relationships>

</file>

<file path=ppt/slides/_rels/slide2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660_ca_object_representations_media_3323_large132.jpg"/>
</Relationships>

</file>

<file path=ppt/slides/_rels/slide2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191_ca_object_representations_media_3322_large133.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780_ca_object_representations_media_2675_large19.jpg"/>
</Relationships>

</file>

<file path=ppt/slides/_rels/slide2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161_ca_object_representations_media_3319_large134.jpg"/>
</Relationships>

</file>

<file path=ppt/slides/_rels/slide2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2427_ca_object_representations_media_3318_large135.jpg"/>
</Relationships>

</file>

<file path=ppt/slides/_rels/slide2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811_ca_object_representations_media_3315_large136.jpg"/>
</Relationships>

</file>

<file path=ppt/slides/_rels/slide2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7239_ca_object_representations_media_3314_large137.jpg"/>
</Relationships>

</file>

<file path=ppt/slides/_rels/slide2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228_ca_object_representations_media_3309_large138.jpg"/>
</Relationships>

</file>

<file path=ppt/slides/_rels/slide2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207_ca_object_representations_media_3308_large139.jpg"/>
</Relationships>

</file>

<file path=ppt/slides/_rels/slide2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075_ca_object_representations_media_3307_large140.jpg"/>
</Relationships>

</file>

<file path=ppt/slides/_rels/slide2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093_ca_object_representations_media_3306_large141.jpg"/>
</Relationships>

</file>

<file path=ppt/slides/_rels/slide2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652_ca_object_representations_media_3302_large142.jpg"/>
</Relationships>

</file>

<file path=ppt/slides/_rels/slide2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8555_ca_object_representations_media_3301_large143.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625_ca_object_representations_media_2664_large20.jpg"/>
</Relationships>

</file>

<file path=ppt/slides/_rels/slide2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245_ca_object_representations_media_3285_large144.jpg"/>
</Relationships>

</file>

<file path=ppt/slides/_rels/slide25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296_ca_object_representations_media_3284_large145.jpg"/>
</Relationships>

</file>

<file path=ppt/slides/_rels/slide2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586_ca_object_representations_media_3280_large146.jpg"/>
</Relationships>

</file>

<file path=ppt/slides/_rels/slide2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779_ca_object_representations_media_3279_large147.jpg"/>
</Relationships>

</file>

<file path=ppt/slides/_rels/slide2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1_ca_object_representations_media_3271_large148.jpg"/>
</Relationships>

</file>

<file path=ppt/slides/_rels/slide2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74_ca_object_representations_media_3270_large149.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2136_ca_object_representations_media_2634_large21.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430_ca_object_representations_media_2631_large22.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133_ca_object_representations_media_2606_large23.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6190_ca_object_representations_media_2598_large24.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777_ca_object_representations_media_3533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612_ca_object_representations_media_2590_large25.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890_ca_object_representations_media_2578_large26.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4_ca_object_representations_media_2574_large27.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082_ca_object_representations_media_2537_large28.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935_ca_object_representations_media_2508_large29.jpg"/>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676_ca_object_representations_media_2507_large30.jpg"/>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8752_ca_object_representations_media_2498_large31.jpg"/>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956_ca_object_representations_media_2930_large4.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736_ca_object_representations_media_2397_large32.jpg"/>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637_ca_object_representations_media_2388_large33.jpg"/>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7310_ca_object_representations_media_2916_large5.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85_ca_object_representations_media_2377_large34.jpg"/>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640_ca_object_representations_media_2376_large35.jpg"/>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759_ca_object_representations_media_2374_large36.jpg"/>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456_ca_object_representations_media_2358_large37.jpg"/>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416_ca_object_representations_media_2356_large38.jpg"/>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902_ca_object_representations_media_2896_large6.jpg"/>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937_ca_object_representations_media_2345_large39.jpg"/>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2320_ca_object_representations_media_2342_large40.jpg"/>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444_ca_object_representations_media_2340_large41.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240_ca_object_representations_media_2329_large42.jpg"/>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801_ca_object_representations_media_2315_large43.jpg"/>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769_ca_object_representations_media_2312_large44.jpg"/>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009_ca_object_representations_media_2311_large45.jpg"/>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2777_ca_object_representations_media_2304_large46.jpg"/>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605_ca_object_representations_media_2302_large47.jpg"/>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7168_ca_object_representations_media_2300_large48.jpg"/>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637_ca_object_representations_media_2297_large49.jpg"/>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902_ca_object_representations_media_2296_large50.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642_ca_object_representations_media_2280_large51.jpg"/>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407_ca_object_representations_media_2276_large52.jpg"/>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985_ca_object_representations_media_2265_large53.jpg"/>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158_ca_object_representations_media_2255_large54.jpg"/>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233_ca_object_representations_media_2249_large55.jpg"/>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381_ca_object_representations_media_2243_large56.jpg"/>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1498_ca_object_representations_media_2237_large57.jpg"/>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573_ca_object_representations_media_2232_large58.jpg"/>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223_ca_object_representations_media_2871_large7.jpg"/>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806_ca_object_representations_media_2224_large59.jpg"/>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336_ca_object_representations_media_2219_large60.jpg"/>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963_ca_object_representations_media_2216_large61.jpg"/>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438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ommandations proposées suite au colloque "Précarité, nous sommes toutes concernées. Pistes et coaching pour s'en sortir" organisé dans le cadre de la Quinzaine de l'Egalité des Chances et de la Diversité (c:amaz:1339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Pékin : rapport sur les initiatives prises par le gouvernement de la Région de Bruxelles-Capital pour promouvoir l'égalité entre les femmes et les hommes : janvier  - décembre 2011. Annexes (c:amaz:7841)]]></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r la corde raide : femmes & pauvreté : femmes et monoparentalité : état des lieux (c:amaz:6444)]]></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oit à l'avortement en Belgique : dossier pédagogique (c:amaz:6442)]]></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moting the enjoyment of all human rights by lesbian, gay, bisexuel and transgender people (c:amaz:6437)]]></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xcision et migration en Belgique francophone : rapport de recherche de l'Observatoir du Sida et des Sexualités pour le Gams Belgique (c:amaz:6436)]]></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scrimination toi-même (c:amaz:6433)]]></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research in the 6th Framework Programme and the first period of the 7th Framework Programme : socio-economic sciences and humanities programme (c:amaz:6432)]]></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genre du sud au nord : modules de formation thématiques sur le genre (c:amaz:6431)]]></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6577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norama des bonnes pratiques en matière d'égalité et de diversité dans les médias audiovisuels de la Communauté Française de Belgique (c:amaz:6425)]]></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elques dates de l'histoire des femmes et de l'égalité en Belgique (c:amaz:6424)]]></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entre les femmes et les hommes en Wallonie : photographie statistique (c:amaz:642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ussel : een pragmatische ambitie : beleidsplan openbare werken en vervoer (c:amaz:7801)]]></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bsidiegids 2010-2014 (c:amaz:6418)]]></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22 du 19 avril 2010 : relatif à l'élaboration du rapport Pekin en Région Wallonne (c:amaz:6416)]]></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ht en gender in België (c:amaz:6413)]]></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 against women and the role of gender equality, social inclusion and health strategies : synthesis report (c:amaz:6411)]]></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active inclusion policies : final synthesis report (c:amaz:6399)]]></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pauvreté : que peut faire l'Europe ? : séminaire (c:amaz:6396)]]></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ference points for the design and delivery of degree programmes in gender studies (c:amaz:6394)]]></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first Belgian female board index 2010 (c:amaz:6392)]]></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ifteen years after the Beijing conference and beyond : social democratic women in action (c:amaz:6387)]]></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e avec mes élèves : c'est tout à fait mon genre : petite littérature à l'usage des profs qui se soucient des filles et des garçons (c:amaz:638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600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s liées au genre (c:amaz:7792)]]></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ntervention féministe d'hier à aujourd'hui : portrait d'une pratique sociale diversifiée (c:amaz:6375)]]></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médias, médias de femmes (c:amaz:6374)]]></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prohibition of discrimination under the European Convention on Human Rights (c:amaz:6371)]]></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flets du Sud : catalogue d'outils de sensibilisation réalisés sur femmes et migration (c:amaz:6366)]]></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exible working time arrangements and gender equality : a comparative review of 30 European countries (c:amaz:6362)]]></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aking women's rights seriously : shadow report by Dutch NGOs;  an examination of the Fourth Report by the Government of the Netherlands on implementation of the Un Convention on the Elimination of all Forms of Discrimination against Women (Cedaw) 2000-2004 (c:amaz:6355)]]></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deralism, feminism and multilevel governance (c:amaz:6352)]]></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lotdag derde wereldvrouwenmars (c:amaz:6347)]]></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egnant pause : an international legal analysis of maternity discrimination (c:amaz:6346)]]></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 haar recht : Vrouwe Justitia feministisch bekeken (c:amaz:63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einig maatschappelijke sectoren vervrouwelijken zo snel als de juridische wereld. De rechtsfaculteiten leiden steeds meer vrouwelijke juristen op en in nauwelijks enkele decennia evolueerden hardnekkige mannenbastions als de magistratuur en de advocatuur naar in grote mate door vrouwen gedomineerde arbeidsplaatsen. Wetenschappelijk onderzoek naar dit proces en naar de impact ervan op de werking van het gerechtelijk apparaat en zijn actoren is evenwel nauwelijks voorhanden en tal van vragen blijven nog onbeantwoord. In dit boek onderwerpt RHEA-Centrum Gender & Diversiteit van de Vrije Universiteit Brussel 'Vrouwe Justitia' aan een genderanalys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30 : individualisering van de rechten in de tak van de pensioenen van bezoldigde werknemers met het oog op de toepassing van de gelijke behandeling van mannen en vrouwen (c:amaz:7753)]]></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réparation des élections fédérales du 13 juin 2010 (c:amaz:6292)]]></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responsabilisation des hauts fonctionnaires aux différents niveaux de pouvoir (c:amaz:6291)]]></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op à la violence faite aux femmes : briser le silence (c:amaz:6276)]]></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voirs de genre : quel genre de savoir ? : état des lieux des études de genre (actes du colloque de Sophia, 2009) (c:amaz:6275)]]></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u-delà et en deçà de l'Etat : le genre entre dynamiques transnationales et multi-niveaux (c:amaz:6249)]]></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hite paper on intercultural dialogue : 'living together as equals in dignity' (c:amaz:6248)]]></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rechten in Nederland, anno 2010 : de conclusies van het VN-Comite (c:amaz:6218)]]></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ichtbaarheid- en discriminatiemanagement bij holebi-jongeren (c:amaz:6217)]]></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lo Slim !? : loopbaanstrategieen van alleenstaande ouders (c:amaz:6216)]]></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thnic minority and Roma women in Europe : a case for gender equality ? (c:amaz:6186)]]></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4862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DUS : gender, diversity and urban sustainability (c:amaz:7704)]]></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alyse des revenus individuels et de la dépendance financière des femmes et des hommes (c:amaz:6184)]]></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ding female genital mutilation : a strategy for the European Union institutions (c:amaz:6183)]]></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ttre fin aux mutilations génitales féminines : stratégies pour les institutions de l'Union Européenne : résumé (c:amaz:6182)]]></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7e Conférence du Conseil de l'Europe des ministres responsables de l'égalité entre les femmes et les hommes : rapport présenté par la délégation nationale de Belgique (c:amaz:6179)]]></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vities related to the strategic objectives in the Beijing and Vienna Platforms for Action and the 'Beijing + 5' and 'Beijing + 10' measures and initiatives (c:amaz:6177)]]></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kin Bruxelles : un voyage inachevé : rapport Pekin +15 du Lobby Européen des Femmes sur les activités de l'Union Européenne (c:amaz:6164)]]></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an Employment Observatory. Review (c:amaz:6145)]]></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loyment in Europe 2010 (c:amaz:6141)]]></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Wallonie au féminin : peut-on accepter que notre démocratie discrimine plus de la moitié de sa population? (c:amaz:6130)]]></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ids der ministeries : repertorium van de federale, gemeenschappelijke en gewestelijke overheidsdiensten van België 2010 (c:amaz:373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5 jaar Amazone : film (c:amaz:7636)]]></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n leermogelijkheden in het werk op basis van de data van de werk-baarheidsmonitor 2007 : technische nota (c:amaz:1431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Uit de resultaten van de werkbaarheidsenquête van 2007 blijkt dat (verhoudingsgewijs) meer vrouwen dan mannen een job hebben die onvoldoende leermogelijkheden biedt. Ook in 2004 was dat het geval. Voor twee aspecten, met name de formele opleidingskansen en de intrin-sieke jobgebonden leerkansen, kijken we hoe het verschil zich (al dan niet) manifesteert in grotere en kleinere bedrijven, in verschillende leeftijdsgroepen, beroepsgroepen en bij voltij-ders en deeltijders. Voor deze vergelijking beperken we ons tot de recentste gegevens van 2007. Verder kijken we welke risicos in de arbeidssituatie de verschillen kunnen duiden. Het is niet onze bedoeling de hele problematiek in deze nota uit te klaren. Wij willen met deze nota enkel illustratief materiaal uit de werkbaarheidsmonitor ter beschikking stellen aan de geïnteresseerde lezer.]]></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Friendly City Project : transforming the city through women's eyes: women's equity strategy 2018-2028 (c:amaz:14282)]]></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 une meilleure compréhension des structures et des décisions européennes en matière d'égalité entre les sexes : un guide pour le mouvemenet des femmes en Belgique (c:amaz:14183)]]></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ont Miss : zelfmoordaanslagen door vrouwen (c:amaz:13819)]]></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versiteit en defensie : krijtlijnen van een debat (c:amaz:13818)]]></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14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lobal Gender Gap : report 2010 (c:amaz:13758)]]></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 : l'allongement du congé de maternité fait débat (c:amaz:13714)]]></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ONG, acteur indépendant des relations internationales ? (c:amaz:13712)]]></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wards a better understanding of European structures and the European decision-making on Gender Equality : a toolkit for the women's movement in Belgium (c:amaz:13539)]]></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utilations génitales, droit humanitaire, torture, et droit pénal international (c:amaz:13473)]]></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 contraception? (c:amaz:7635)]]></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equality w/m-web in an enlarged Europe: a selection of national equality bodies, women's organizations, women's studies and resource centres in the EU 27 (c:amaz:13413)]]></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ar een beter begrip van Europese structuren en de Europese besluitvorming inzake gendergelijkheid : een gids voor de vrouwenbeweging in België (c:amaz:13343)]]></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om Beijing to Brussels : an unfinished journey : the European Women's Lobby Beijing +15 report on the activities of the European Union (c:amaz:13161)]]></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Strengthened Commitment to Equality between Women and Men : a Women's Charter (c:amaz:12996)]]></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perçu des besoins relatifs aux métiers scientifiques et technologiques (c:amaz:12944)]]></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perçu des besoins relatifs aux métiers scientifiques et technologiques (c:amaz:12942)]]></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emplois verts : analyse exploratoire (c:amaz:12940)]]></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sile et migration : l'accueil des femmes dans les centres : recommandations (c:amaz:12908)]]></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gé de paternité en Belgique : l'expérience des travailleurs : recommandations (c:amaz:12902)]]></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jections démographiques bruxelloises 2010-2020 (c:amaz:1278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evalence study of abuse and violence against older women : results of the Belgian survey (c:amaz:7621)]]></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ssor démographique et milieux d'accueil pour la petite enfance : l'apport du Monitoring des Quartiers (c:amaz:12781)]]></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kingrapport : verslag van de initiatieven van de Brusselse Hoofdstedelijke Regering ter bevordering van de gelijkheid tussen vrouwen en mannen : januari - december 2011 (c:amaz:12745)]]></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Pékin : rapport sur les initiatives prises par le gouvernement de la Région de Bruxelles-Capital pour promouvoir l'égalité entre les femmes et les hommes : janvier  - décembre 2011 (c:amaz:12744)]]></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29 van 10 september 2010 van het Bureau van de Raad van Gelijke Kansen voor Mannen en Vrouwen, voorbereid door de Vaste Commissie Arbeid, met betrekking tot de vereenvoudiging/verfijning van de sociale balans, goedgekeurd door de Raad op 10 december 2010 (c:amaz:12674)]]></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129 du 10 septembre 2010 du Bureau du Conseil de l'Egalité des Chances entre Hommes et Femmes, préparé par la Commission Permanente du Travail, relatif à la simplification/l'affinement du bilan social, entériné par le Conseil le 10 décembre 2010 (c:amaz:12673)]]></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28 van 2 april van het Bureau van de Raad van Gelijke Kansen voor Mannen en Vrouwen inzake de gendertest in het kader van de tenuitvoerlegging van de wet gender mainstreaming van 12 januari 2007, goedgekeurd door de Raad op 10 december 2010 (c:amaz:12672)]]></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128  du 2 avril 2010 du Bureau du Conseil de l'Egalité des Chances entre Hommes et Femmes relatif à la mise en oeuvre de la loi gender mainsreaming du 12 janvier 2007, entériné par le Conseil le 10 décembre 2010 (c:amaz:12671)]]></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27 van 2 april 2010 van het Bureau van de Raad van Gelijke Kansen voor Mannen en Vrouwen betreffende positieve acties in de privésector, goedgekeurd door de Raad op 10 december 2010 (c:amaz:12670)]]></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127 du 2 avril 2010 du Bureau du Conseil pour l'Egalité des Chances entre les Hommes et les Femmes, relatif aux actions positives dans le secteur privé, entériné par le Conseil le 10 décembre 2010 (c:amaz:12669)]]></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usselse vrouwen uit migratie : tussen politieke vertegenwoordigers en migrantenvrouwen in Brussel : een manier om aan de kwetsbaarheid te ontsnappen : postkaarten (c:amaz:12614)]]></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review of international best practices in accessible public transportation fo persons with disabilities (c:amaz:7608)]]></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bruxelloises issues de l'immigration : entre représentants politiques et femmes issues de l'immigration : un relais pour sortir de la précarité : cartes postales (c:amaz:12613)]]></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ueil sur l'égalité de traitement entre les femmes et les hommes et sur la non-discrimination dans l'Union européenne : troisième édition (c:amaz:12526)]]></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pilation of case law on the equality of treatment between women and men and on non-discrimination in the European Union : third edition (c:amaz:12525)]]></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Pay Day 2010 : petit guide pour plus d'égalité salariale f/h sur le terrain (c:amaz:12467)]]></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 jaar Equal Pay Day 2005 - 2009 (c:amaz:12448)]]></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 ans d'Equal Pay Day : journée de l'égalité salariale 2006-2010 (c:amaz:12447)]]></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mploi des femmes bruxelloises : aperçu des inégalités de genre (c:amaz:12435)]]></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onaal actieplan ter bestrijding van partnergeweld en andere vormen van intrafamiliaal geweld 2010-2014. Update 2012-2013 (c:amaz:12396)]]></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d'action nationale lutte contre la violence entre partenaires et d'autres formes de violences intrafamiliales 2010-2014. Mise-à-jour 2012-2013 (c:amaz:12395)]]></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1504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scriminatie op grond van geslacht : je staat er niet alleen voor! (c:amaz:1236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streaming gender in road transport : operational guidance for World Bank staff (c:amaz:7565)]]></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gé de paternité en Belgique : l'expérience des travailleurs : une étude quantitative. Annexes (c:amaz:12344)]]></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gé de paternité en Belgique : l'expérience des travailleurs : une étude quantitative (c:amaz:12342)]]></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mproving the tools for the sociale inclusion and non-discrimination of Roma in the EU : report (c:amaz:12282)]]></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viteitenverslag van de Raad van de Gelijke Kansen voor Mannen en Vrouwen: 2006 - 2010 (c:amaz:12270)]]></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seil de sécurité Résolution 1960 (2010) (c:amaz:12187)]]></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curity Council Resolution 1960 (2010) (c:amaz:12186)]]></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ite des femmes et des filles : rapport du Secrétaire général (A/65/209) (c:amaz:12137)]]></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fficking in women and girls : report of the Secretary-General (A/65/209) (c:amaz:12136)]]></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d'action mondial des Nations Unies pour la lutte contre la traite des personnes (A/RES/64/293) (c:amaz:12133)]]></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ted Nations Global Plan of Action to Combat Trafficking in Persons (Resolution A/RES/64/293) (c:amaz:1213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en collectieve opvang bij asiel en migratie : aanbevelingen (c:amaz:1290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integratie van een genderdimensie in het collectieve opvangbeleid en de empowerment van vrouwen in de open en gesloten collectieve opvangcentra zijn noodzakelijk voor de realisatie van gelijke rechten en kansen voor vrouwen en mannen en voor het bevorderen van gendergelijkheid. Bijgevolg is er nood aan een meer gediversifieerd en flexibel beleid dat rekening houdt met de specifieke noden en behoeften van vrouwen, met de socio-economische positie van vrouwen en mannen in de samenleving en met de machtsverhoudingen tussen vrouwen en mannen. De aanbevelingen bestaan uit twee delen: algemene aanbevelingen voor een menswaardig en kwaliteitsvolle opvang van vrouwen en mannen en specifieke aanbevelingen m.b.t. vrouwen in de opvangcentr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ity and inclusions lens : a user's guide (c:amaz:7533)]]></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nsification de l'action menée pour éliminer toutes les formes de violence à l'égard des femmes : rapport du Secrétaire général (A/65/208) (c:amaz:12109)]]></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nsification of efforts to eliminate all forms of violence against women : report of the Secretary-General (A/65/208) (c:amaz:12108)]]></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nsification de l'action menée pour éliminer toutes les formes de violence à l'égard des femmes (Résolution A/RES/64/137) (c:amaz:12107)]]></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nsification of efforts to eliminate all forms of violence against women (Resolution A/RES/64/137) (c:amaz:12106)]]></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2009 / Flora (c:amaz:12059)]]></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annuel 2009 / Flora (c:amaz:12058)]]></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kingrapport : verslag van de initiatieven van de Brusselse Hoofdstedelijke Regering ter bevordering van de gelijkheid tussen vrouwen en mannen : september 2009 - december 2010 (c:amaz:12033)]]></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Pékin : rapport sur les initiatives prises par le gouvernement de la Région de Bruxelles-Capital pour promouvoir l'égalité entre les femmes et les hommes : septembre 2009 - décembre 2010 (c:amaz:12032)]]></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viteitenverslag 2009 / Instituut voor de Gelijkheid van Vrouwen en Mannen (c:amaz:1202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het eerste gedeelte van dit verslag vindt u alles over de essentie van het Instituut, met andere woorden zijn bestaansreden. We hebben het achtereenvolgens over de structuur van het Instituut, zijn voornaamste gesprekspartners, het budget en de dagelijkse taken en de meer gerichte acties die de cel communicatie heeft ondernomen in voortdurende samenwerking met het algemeen bestuur en het management van het Instituut. Het tweede gedeelte geeft een gedetailleerde beschrijving van de werkzaamheden van het Instituut in 2009.]]></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s 2009 (c:amaz:12022)]]></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fe cities (c:amaz:7529)]]></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 entre partenaires et intrafamiliale : mutilations génitales féminines, mariages forcés, crimes dits liés à l'honneur : comment protéger les victimes? : quelles collaborations entre professionnels? : colloque 16 novembre 2010 (c:amaz:12008)]]></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annuel 2009 / PAG-ASA (c:amaz:11999)]]></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fficking in and smuggling of human beings : in a haze of legality : annual report 2009 / Centre for equal opportunities and opposition to racism (c:amaz:11978)]]></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Étude de prévalence des femmes excisées et des filles à risque d'excision en Belgique (c:amaz:11952)]]></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6386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asibility study to assess the possibilities, opportunities and needs to standardise national legislation on violence against women, violence against children and sexual orientation violence (c:amaz:11942)]]></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onaal actieplan ter bestrijding van partnergeweld en andere vormen van intrafamiliaal geweld 2010-2014 (c:amaz:11882)]]></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d'action nationale lutte contre la violence entre partenaires et d'autres formes de violences intrafamiliales 2010-2014 (c:amaz:11881)]]></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720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leiding voor de toepassing van gender budgeting binnen de Belgische federale overheid (c:amaz:11878)]]></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uel pour la mise en oeuvre du gender budgeting au sein de l'administration fédérale belge (c:amaz:11877)]]></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720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ual for the application of gender budgeting within the Belgian federal administration (c:amaz:11876)]]></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383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tyranny of gendered spaces-reflections from beyond the gender dichotomy (c:amaz:7528)]]></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419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fight against violence against women (c:amaz:11872)]]></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419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support of the implementation of the european commission's strategy for equality between women and men [2010-2015] (c:amaz:11866)]]></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ender pay gap in the Member States of the European Union : quantitative and qualitative indicators : Belgian Presidency report 2010 (c:amaz:11857)]]></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andum van het IGVM voor de politieke partijen in het kader van de verkiezingen van 13 juni 2010 (c:amaz:11842)]]></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andum de l'Institut pour l'Egalité des Femmes et des Hommes à l'attention des partis politiques à l'occasion des élections du 13 juin 2010 (c:amaz:11841)]]></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ussels armoederapport 2010 (c:amaz:11840)]]></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bruxellois sur l'état de la pauvreté 2010 (c:amaz:11839)]]></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atiques syndicales de lutte contre la discrimination et pour la promotion de la diversité : étude européenne sur les pratiques innovantes et importantes des syndicats pour lutter contre la discrimination et pour la promotion de la diversité : résumé (c:amaz:11838)]]></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de union practices on anti-discrimination and diversity : European trade union anti-discrimination and diversity study : innovative and significant practices in fighting discrimination and promotion diversity : summary (c:amaz:11837)]]></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atiques syndicales de lutte contre la discrimination et pour la promotion de la diversité : étude européenne sur les pratiques innovantes et importantes des syndicats pour lutter contre la discrimination et pour la promotion de la diversité : rapport (c:amaz:11836)]]></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pace public à l'épreuve du genre : analyse des expressions des rapports de genre dans la ville et de leur prise en compte par l'urbanisme et les politiques publiques à Paris (c:amaz:7514)]]></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de union practices on anti-discrimination and diversity : European trade union anti-discrimination and diversity study : innovative and significant practices in fighting discrimination and promotion diversity : report (c:amaz:11835)]]></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heid bevorderen : activiteiten ter bestrijding van discriminatie in 2009 (c:amaz:11834)]]></a:t>
            </a: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mouvoir l'égalité : activités de lutte contre la discrimination menées en 2009 (c:amaz:11833)]]></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moting equality : activities on fighting discrimination in 2009 (c:amaz:11832)]]></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ategie voor de gelijkheid van vrouwen en mannen 2010-2015 (c:amaz:11829)]]></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uvements lesbiens : ruptures et alliances (c:amaz:11822)]]></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cart de rémunération entre femmes et hommes en Europe d'un point de vue juridique (c:amaz:11820)]]></a:t>
            </a: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ender pay gap in Europe from a legal perspective (c:amaz:11819)]]></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wanger op het werk : de ervaring van werkneemsters in België : kwantitatieve en kwalitatieve studie (c:amaz:1180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 2008, l'IEFH a lancé un projet de recherche sur la problématique de la discrimination liée à la grossesse sur le lieu du travail. Les objectifs de la recherche étaient multiples : augmenter la connaissance de l'étendue et de la prévention de la discrimination liée à la grossesse sur le lieu de travail ; identifier les problèmes que doivent surmonter les femmes enceintes et celles qui reprennent le travail après leur congé de maternité ; identifier les caractéristiques des femmes confrontées à la discrimination liée à la grossesse ; identifier les caractéristiques des employeurs chez qui des problèmes surviennent ; examiner les possibilités qu'ont les femmes confrontées à la discrimination liée à la grossesse d'obtenir un avis et de trouver un soutien. Dans cette publication vous trouvez les résultats de ce project de recherche.;In 2008 heeft het Instituut een onderzoeksproject opgestart naar de problematiek van zwangerschapsdiscriminatie op de werkvloer. De doelstellingen van het onderzoek waren meervoudig: de kennis over de omvang en het voorkomen van zwangerschapsgerelateerde discriminatie op de werkvloer vergroten; de problemen identificeren die zwangere vrouwen en zij die terugkeren uit moederschapsverlof op de werkvloer moeten overwinnen; de karakteristieken van vrouwen die zwangerschapsgerelateerde discriminatie ervaren identificeren; de karakteristieken van werkgevers bij wie zich problemen voordoen identificeren; de mogelijkheden onderzoeken van vrouwen die zwangerschapsgerelateerde discriminatie ervaren om advies in te winnen en ondersteuning te vinden. Het Instituut wilde, kortom, een beter inzicht krijgen in de situatie van zwangere werkneemsters en in de mechanismen die zwangerschapsdiscriminatie veroorzaken, met het oog op het verminderen en wegwerken van mogelijke discriminaties of ongelijke behandeling en op een betere interne klachtenbehandeling. Deze studie bestaat uit twee delen. Het eerste deel, waarin de ervaringen van vrouwen in kaart worden gebracht, is enerzijds gebaseerd op een schriftelijke enquêtebevraging bij 610 jonge moeders en anderzijds op twee focusgroepgesprekken met in totaal 15 vrouwen. In het tweede deel wordt onderzocht hoe werkgevers omgaan met de zwangerschap van hun werkneemsters. In dat kader werden acht face-to-face interviews afgenomen met medewerkers van de personeelsdienst van bedrijven en organisaties om een zicht te krijgen op het beleid dat bedrijven voeren inzake zwangerschap, onder meer de toepassing van de regelgeving, de administratieve afhandeling en de informatieverstrekking aan werkneemsters.]]></a:t>
            </a: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ssesse au travail : le vécu et les obstacles rencontrés par les travailleuses en Belgique : étude quantitative et qualitative (c:amaz:1180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 2008, l'IEFH a lancé un projet de recherche sur la problématique de la discrimination liée à la grossesse sur le lieu du travail. Les objectifs de la recherche étaient multiples : augmenter la connaissance de l'étendue et de la prévention de la discrimination liée à la grossesse sur le lieu de travail ; identifier les problèmes que doivent surmonter les femmes enceintes et celles qui reprennent le travail après leur congé de maternité ; identifier les caractéristiques des femmes confrontées à la discrimination liée à la grossesse ; identifier les caractéristiques des employeurs chez qui des problèmes surviennent ; examiner les possibilités qu'ont les femmes confrontées à la discrimination liée à la grossesse d'obtenir un avis et de trouver un soutien. Dans cette publication vous trouvez les résultats de ce project de recherch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uveaux modèles d'aménagement de l'espace public : la marché et le partage avec les autres modes de déplacement : actes de séminaire POPSU 24 & 25 novembre 2010, Vienne (c:amaz:7511)]]></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politieke vertegenwoordiging van vrouwen na de verkiezingen van 7 juni 2009 : een objectieve balans van de quota (c:amaz:1179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tte publication dresse le bilan de la présence féminine dans les parlements régionaux et au Parlement européen à l'issue des élections du 7 juin 2009. La composition des listes électorales, la mise en place effective des parlements et des gouvernements, ainsi que les comportements des électeurs vis-à-vis des femmes qui se sont présentées sur les listes électorales y sont décrits en détails. Sur base de ces résultats et de ceux des deux précédentes élections régionales et européennes (1999 et 2004), une évaluation approfondie de l'impact des 'lois parité' sur la participation des femmes et des hommes aux élections a été réalisée. Cette évaluation a été effectuée en tenant compte des trois facteurs explicatifs les plus régulièrement mis en avant dans la littérature scientifique, à savoir : la taille des circonscriptions électorales, l'idéologie des partis politiques, le comportement des électeurs et plus précisément les voix de préférence attribuées aux candidats.;In België werd sinds het midden van de jaren 1990 een aantal wetten aangenomen ter waarborging van een meer gelijke vertegenwoordiging van mannen en vrouwen op de kandidatenlijsten voor de Europese, federale , regionale en provincie- en gemeenteraadsverkiezingen. De wijziging van de Grondwet van 21 februari 2002 en de daaruit voortvloeiende wetten van 5 mei 2003 waarborgen op hun beurt de aanwezigheid van personen van verschillend geslacht in het geheel van de regeringen van België. Om de impact van deze wetten op de deelname van vrouwen aan de politieke besluitvorming te evalueren, laat het Instituut systematisch een genderanalyse uitvoeren van de resultaten van de verschillende verkiezingen. In deze publicatie wordt de balans opgemaakt van de vrouwelijke aanwezigheid in de regionale parlementen en in het Europees Parlement na de verkiezingen van 7 juni 2009. Zowel de samenstelling van de kandidatenlijsten, de effectieve samenstelling van de parlementen en regeringen als het gedrag van de kiezers tegenover vrouwelijke kandidaten worden gedetailleerd beschreven. Op basis van deze resultaten en die van de twee vorige regionale en Europese verkiezingen (1999 en 2004) wordt de impact van de pariteitswetten op de politieke deelname van vrouwen en mannen aan de verkiezingen geëvalueerd. Voor deze evaluatie werden drie verklarende factoren in rekening gebracht, die in de wetenschappelijke literatuur het vaakst naar voren worden geschoven, met name: grootte van de kieskringen, partijideologie, het gedrag van de kiezers, en meer bepaald de voorkeurstemmen voor kandidaten.]]></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représentation politique des femmes à l'issue des élections du 7 juin 2009 : un bilan objectif des quotas (c:amaz:1179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tte publication dresse le bilan de la présence féminine dans les parlements régionaux et au Parlement européen à l'issue des élections du 7 juin 2009. La composition des listes électorales, la mise en place effective des parlements et des gouvernements, ainsi que les comportements des électeurs vis-à-vis des femmes qui se sont présentées sur les listes électorales y sont décrits en détails. Sur base de ces résultats et de ceux des deux précédentes élections régionales et européennes (1999 et 2004), une évaluation approfondie de l'impact des 'lois parité' sur la participation des femmes et des hommes aux élections a été réalisée. Cette évaluation a été effectuée en tenant compte des trois facteurs explicatifs les plus régulièrement mis en avant dans la littérature scientifique, à savoir : la taille des circonscriptions électorales, l'idéologie des partis politiques, le comportement des électeurs et plus précisément les voix de préférence attribuées aux candidats.]]></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rvaringen van vrouwen en mannen met psychologisch, fysiek en seksueel geweld (c:amaz:1178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 Belgique, deux études sur la prévalence de la violence exercée à l'encontre des femmes (et des hommes) ont été réalisées. En 1988, une première étude analysa la survenance de la violence faite aux femmes ; une seconde étude fut élargie aux hommes en 1998. C'est la raison pour laquelle, dix années plus tard, l'IEFH a souhaité faire réaliser une nouvelle étude de grande échelle sur les expériences des femmes et des hommes en matière de violence liée au genre. L'objectif étant non seulement de disposer d'une meilleure idée de la survenance, des formes et de la gravité de la violence physique, sexuelle et psychique, dont les femmes et les hommes font l'expérience en raison de leur sexe, mais également des facteurs de risque et de protection qui y sont associés. A travers de cette publication, l'Institut a souhaité mettre à la disposition de nouvelles données visant à appréhender la problématique plus précisément et de manière plus approfondie, mais également à améliorer les politiques menées par les différents niveaux de pouvoir.]]></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expériences des femmes et des hommes en matière de violence psychologique, physique et sexuelle (c:amaz:1178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 Belgique, deux études sur la prévalence de la violence exercée à l'encontre des femmes (et des hommes) ont été réalisées. En 1988, une première étude analysa la survenance de la violence faite aux femmes ; une seconde étude fut élargie aux hommes en 1998. C'est la raison pour laquelle, dix années plus tard, l'IEFH a souhaité faire réaliser une nouvelle étude de grande échelle sur les expériences des femmes et des hommes en matière de violence liée au genre. L'objectif étant non seulement de disposer d'une meilleure idée de la survenance, des formes et de la gravité de la violence physique, sexuelle et psychique, dont les femmes et les hommes font l'expérience en raison de leur sexe, mais également des facteurs de risque et de protection qui y sont associés. A travers de cette publication, l'Institut a souhaité mettre à la disposition de nouvelles données visant à appréhender la problématique plus précisément et de manière plus approfondie, mais également à améliorer les politiques menées par les différents niveaux de pouvoir.]]></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241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en collectieve opvang bij asiel en migratie : tips en tricks voor een gendergevoelige aanpak (c:amaz:11696)]]></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241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sile et migration : l'accueil des femmes dans les centres : trucs et astuces pour une approche 'genre' (c:amaz:11695)]]></a:t>
            </a: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14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en collectieve opvang bij asiel en migratie : naar een gendergevoelig opvangbeleid : eindrapport (c:amaz:11694)]]></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sile et migration : l'accueil des femmes dans les centres : vers une politique d'accueil sensible au genre : rapport final (c:amaz:11693)]]></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ecklist : sekseneutraliteit bij functiewaardering en -classificatie (c:amaz:1166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checklist kan gebruikt worden om seksediscriminaties in de functieclassificatie op te sporen. Het werd ontwikkeld door een werkgroep samengesteld uit experts van de sociale partners en het Instituut. Het instrument bestaat uit twee delen: de checklist en de begeleidende tekst. De tekst is een verdere toelichting en verantwoording bij de vragen die opgenomen werden in de checklist. Op deze manier wordt het voor de gebruiker duidelijk waarom de vragen gesteld worden. Het geeft tevens inzicht in de factoren die zorgen voor een genderneutrale functieclassificatie. De handleiding is dus naast een evaluatie-instrument ook een aanbeveling voor het opstellen van waarderingssystemen.]]></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eck-list : non-sexisme dans l'évaluation et la classification des fonctions (c:amaz:1166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tte publication comprend deux parties : une check-list et un texte d'accompagnement. Ce texte précise et justifie les questions reprises dans la check-list. L'utilisateur peut ainsi se rendre compte du but des questions posées. Le texte permet en outre de mieux comprendre les facteurs qui président à une classification des fonctions neutre en termes de genre. Le mode d'emploi constitue à la fois un instrument d'évaluation et une recommandation pour l'élaboration de systèmes d'appréciation. Cette check-list peut être utilisée pour détecter les discriminations fondées sur le sexe dans les classifications de fonctions. Cet instrument a été développé par un groupe composé d'experts des partenaires sociaux et de l'IEFH.]]></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u coeur de l'individualisation : les femmes, la ville et la citoyenneté (c:amaz:7495)]]></a:t>
            </a: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us de femmes aux postes à responsabilité : une clé de la croissance et de la stabilité économique (c:amaz:11636)]]></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re women in senior positions : key to economic stability and growth (c:amaz:11635)]]></a:t>
            </a: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isenbundel 2010 van de Wereldvrouwenmars België : het leven van de vrouwen veranderen om de wereld te veranderen : de wereld veranderen om het leven van de vrouwen te veranderen (c:amaz:11632)]]></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hier de revendications 2010 de la Marche Mondiale des femmes en Belgique (c:amaz:11631)]]></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loonkloof tussen vrouwen en mannen in België : rapport 2010 (c:amaz:1162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Instituut heeft op 31 maart 2010 het vierde jaarlijkse rapport over de loonkloof in België voorgesteld. Het rapport geeft de officiële cijfers weer over loonverschillen tussen vrouwen en mannen. In het loonkloofrapport worden de loonverschillen tussen vrouwen en mannen berekend op basis van de Enquête naar de Structuur en de Verdeling van de Lonen, aangevuld met RSZ-gegevens. De berekeningen gebeuren volgens de officiële Europese indicatoren. Voor het rapport 2010 werden de gegevens van het enquêtejaar 2007 gebruikt. Mogelijke effecten van de economische crisis op de loonkloof zijn nog niet weerspiegeld in deze cijfers. Het rapport is het resultaat van een nauwe samenwerking tussen het Instituut voor de gelijkheid van vrouwen en mannen, de FOD Werkgelegenheid, Arbeid en Sociaal Overleg, de Algemene Directie Statistiek en Economische Informatie en het Federaal Planbureau.]]></a:t>
            </a: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cart salarial entre les femmes et les hommes en Belgique : rapport 2010 (c:amaz:11622)]]></a:t>
            </a: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sur l'égalité entre les femmes et les hommes 2010 / Commission européenne . Direction-Générale de l'Emploi, des Affaires Sociales et de l'Egalité des Chances (c:amaz:11604)]]></a:t>
            </a: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on equality between women and men 2010 / European commission. Directorate-General for Employment, Social Affairs and Equal Opportunities (c:amaz:11603)]]></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33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Friendly City Project : transforming the city through women's eyes (c:amaz:7452)]]></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scheme 2007 - 2010 (c:amaz:7449)]]></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09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friendly cities (c:amaz:7415)]]></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for smarter cities : challenges and progress (c:amaz:740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ervaringen van werknemers met vaderschapsverlof in België : een kwantitatieve studie (c:amaz:1234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onderzoek worden de ervaringen van mannen met betrekking tot vaderschapsverlof in kaart gebracht. De specifieke doelstellingen van het onderzoek waren: de kennis over het gebruik van vaderschapsverlof door werknemers vergroten; de eventuele problemen en knelpunten inzake vaderschapsverlof identificeren waarmee werknemers worden geconfronteerd; de karakteristieken van mannen die met dergelijke problemen worden geconfronteerd identificeren; de karakteristieken van werkgevers bij wie zich problemen voordoen identificeren; verbeterpunten voor de regeling inzake vaderschapsverlof formuleren. Hiertoe werd, via een schriftelijke enquête, een steekproef van 1.200 werkende mannen bevraagd die in 2008 vader zijn geworde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162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semble pour la sécurité des femmes : créer des communautés plus sécuritaires pour les femmes marginalisées et pour toute la communauté (c:amaz:7391)]]></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 plan of action on gender equality and women's empowerment in developpement 2010 - 2015 : Commission staff working document (c:amaz:7372)]]></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815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eventing intimate partner and sexual violence against women : taking action and generating evidence (c:amaz:7368)]]></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w fair is Britain ? : the first triennial review execute summary (c:amaz:7336)]]></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 't kort : gelijke kansen 2009-2014 (c:amaz:7319)]]></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onal mechanisms for gender equality in EU member states and candidat countries and other developed economies of the UNECE region : regional study (c:amaz:7288)]]></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 en diversiteit 2010 : een evaluatie van het gelijkekansen- en diversiteitsbeleid aan de Vlaamse universiteiten (c:amaz:7279)]]></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bruxelloises issues de l'immigration : entre représentants politiques et femmes issues de l'immigration : un relais pour sortir de la précarité (c:amaz:7266)]]></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ategienota voor de sector landbouw en voedselzekerheid (c:amaz:7254)]]></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înes globales de soins : sur quels droits base un régime global de soins juste? (c:amaz:7139)]]></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illes sont nulles en mathématiques (c:amaz:7938)]]></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r goal substantive gender equality : national programme for substantive gender equality 2010 - 2013 (c:amaz:7132)]]></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tecting women against violence : analytical study of the results of the third round of monitoring the implementation of Recommandation Rec (2002)5 on the protection of women against violence in the Council of Europe member states (c:amaz:7112)]]></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bereiding van de tweede fase van het nationale actieplan ter bestrijding van de digitale kloof 2011-2015 : eindrapport (MIIS/2010/02) (c:amaz:7088)]]></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reat disappearing act : gender parity up the corporate ladder (c:amaz:7058)]]></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eidsbrief 2010-2011. Gelijke kansen (c:amaz:7042)]]></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inistisch startpakket (c:amaz:7041)]]></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 search of a balance between the right to equality and other fundamental rights (c:amaz:7037)]]></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inisme : 39ste Vrouwendag in De Factorij - Brussel (c:amaz:7031)]]></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 on track with gender - taking stock phase (c:amaz:7022)]]></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21 : 21st century feminist (c:amaz:702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tude du parcours du stagiaire après sa formation (c:amaz:7923)]]></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wanger op het werk : de ervaringen van werkneemsters in België (persmap) (c:amaz:6979)]]></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rvaringen van vrouwen en mannen met psychologisch, fysiek en seksueel geweld : seminarie 15 juni 2010 (c:amaz:6978)]]></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ésentation de la situation des femmes sur le marché de l'emploi en Région de Bruxelles-Capitale : rapport (c:amaz:6940)]]></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bat relatif aux problématiques de la formation et de l'emploi des femmes bruxelloises (c:amaz:6939)]]></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te d'orientation du Gouvernement en matière d'égalité des chances entre hommes et femmes : rapport fait au nom du Comité d'Avis pour l'Egalité des Chances entre Hommes et Femmes (c:amaz:6938)]]></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bat relatif à la note d'orientation du Gouvernement en matière d'égalité des chances entre hommes et femmes (c:amaz:6937)]]></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n-year impact study on the implementation of UN Security Council Resolution 1325 (2000) on Women, Peace and Security in Peacekeeping (c:amaz:6843)]]></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 Noi Declaration on the Enhancement of Welfare and Development of ASEAN Women and Children (c:amaz:6813)]]></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blijfsco-ouderschap en de loopbaan van de ouders vanuit een genderperspectief (c:amaz:6811)]]></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ariatou face à la tradition (c:amaz:679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ché de l'emploi et inégalités : les femmes toujours au second rang! (c:amaz:7897)]]></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n destin est entre les mains de mon père [Tome II] (c:amaz:6791)]]></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2009 / Commissie Gelijke Behandeling (c:amaz:6781)]]></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viteitenverslag 2009 / Commissie Vrouwen en Ontwikkeling (c:amaz:6769)]]></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s 2009 / Conseil Wallon de l'Egalité entre Hommes et Femmes (c:amaz:6762)]]></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2009 / Aletta (c:amaz:6743)]]></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book for legislation on violence against women (c:amaz:6736)]]></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greed conclusions of the Commission on the Status of Women on the critical areas of concern of the Beijing Platform for Action 1996-2009 (c:amaz:6735)]]></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860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tit aperçu du sentiment d'insécurité et des violences sexistes sur un campus universitaire (c:amaz:6723)]]></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weld, pesterijen en ongewenst seksueel gedrag op het werk : rechtspraak (c:amaz:6714)]]></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860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 et adolescence : enjeux éducatifs et politiques (c:amaz:671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gender, and politics : a reader (c:amaz:7865)]]></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omestic violence against women : report : special eurobarometer 344 (c:amaz:6705)]]></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grated client services for victims of violence against women : the results of a pilot programme (c:amaz:6696)]]></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CAHVIO process : towards a strong convention on all forms of male violence against women : lobbying kit : update june 2010 (c:amaz:6679)]]></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wards a Europe free from all forms of male violence against women : 2010 : position paper (c:amaz:6676)]]></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wards a strong convention on all forms of male violence against women : lobbying kit 2010 (c:amaz:6675)]]></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violence dans les couples homosexuels : 1ère partie (c:amaz:6667)]]></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iorités FPS en matière de lutte contre les violences entre partenaires (c:amaz:6665)]]></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évoir l'imprévisible : peut-on anticiper l'homicide conjugal ? (c:amaz:6663)]]></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urope face aux violences faites aux femmes et aux enfants (c:amaz:6660)]]></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violence dans les couples homosexuels : 2e partie (c:amaz:6659)]]></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and the European Union (c:amaz:7858)]]></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ctimes silencieuses : comment aider des enfants exposés aux violences conjugales ? : actes du colloque international du jeudi 20 Novembre 2008 à la Maison des Associations Internationales à Bruxelles (c:amaz:6639)]]></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untry report 2010 / WAVE = Women Against Violence Europe (c:amaz:6632)]]></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tribution to the consultation of the European Commission Directorate-General Justice, Freedom and Security on an EU strategy to combat violence against women (c:amaz:6621)]]></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CFFB salue le travail de l'asbl 'Insoumise et Dévoilée' et le numéro vert gratuit pour lutter contre les mariages forcés (c:amaz:6610)]]></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olutie 1325 : Vrede heeft vrouwen nodig / Vrouwenkracht is vredesmacht (c:amaz:6604)]]></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84201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risiskaart voor slachtoffers van partnergeweld (c:amaz:6598)]]></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mophobia, transphobia and discrimination on grounds of sexual orientation and gender identity in the EU Member States : summary of findings, trends, challenges and promising practices (c:amaz:6592)]]></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le ne pleure pas, elle chante (c:amaz:6585)]]></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itieve actie tussen Europese criteria en Vlaamse toepassingen (c:amaz:6579)]]></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labour migration on the context of globalisation (c:amaz:657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4862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aders en ouderschapsverlof (c:amaz:7850)]]></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e leven in balans (c:amaz:6577)]]></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fluencing the law through legal proceedings : the powers and practices of equality bodies (c:amaz:6562)]]></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heid van werkende vrouwen en mannen : Europees Gemeenschapsrecht / Belgisch federaal recht : basisdocumentatie januari 2011 (c:amaz:6555)]]></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 [dvd] : où vont les femmes ? (c:amaz:6550)]]></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nefits of maternity / paternity leave in the EU27 : literature review (c:amaz:6537)]]></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policy on gender equality in Belgium (c:amaz:6536)]]></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ussels Declaration : towards a coherent, effective and global European policy to combat violence against women (c:amaz:6533)]]></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situation des jeunes en Belgique francophone : photographie statistique (c:amaz:6458)]]></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e rechten bij erfenis (c:amaz:6457)]]></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illes et garçons à l'école maternelle : reconnaître la différence pour faire l'égalité (c:amaz:6447)]]></a:t>
            </a:r>
          </a:p>
        </p:txBody>
      </p:sp>
    </p:spTree>
  </p:cSld>
  <p:clrMapOvr>
    <a:masterClrMapping/>
  </p:clrMapOvr>
</p:sld>
</file>

<file path=ppt/theme/theme1.xml><?xml version="1.0" encoding="utf-8"?>
<a:theme xmlns:a="http://schemas.openxmlformats.org/drawingml/2006/main" name="Theme59">
  <a:themeElements>
    <a:clrScheme name="Theme5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257</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2024-05-14T23:59:09Z</dcterms:created>
  <dcterms:modified xsi:type="dcterms:W3CDTF">2024-05-14T23:59:09Z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