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 id="520" r:id="rId267"/>
    <p:sldId id="521" r:id="rId268"/>
    <p:sldId id="522" r:id="rId269"/>
    <p:sldId id="523" r:id="rId270"/>
    <p:sldId id="524" r:id="rId271"/>
    <p:sldId id="525" r:id="rId272"/>
    <p:sldId id="526" r:id="rId273"/>
    <p:sldId id="527" r:id="rId274"/>
    <p:sldId id="528" r:id="rId275"/>
    <p:sldId id="529" r:id="rId276"/>
    <p:sldId id="530" r:id="rId277"/>
    <p:sldId id="531" r:id="rId278"/>
    <p:sldId id="532" r:id="rId279"/>
    <p:sldId id="533" r:id="rId280"/>
    <p:sldId id="534" r:id="rId281"/>
    <p:sldId id="535" r:id="rId282"/>
    <p:sldId id="536" r:id="rId283"/>
    <p:sldId id="537" r:id="rId284"/>
    <p:sldId id="538" r:id="rId285"/>
    <p:sldId id="539" r:id="rId286"/>
    <p:sldId id="540" r:id="rId287"/>
    <p:sldId id="541" r:id="rId288"/>
    <p:sldId id="542" r:id="rId289"/>
    <p:sldId id="543" r:id="rId290"/>
    <p:sldId id="544" r:id="rId291"/>
    <p:sldId id="545" r:id="rId292"/>
    <p:sldId id="546" r:id="rId293"/>
    <p:sldId id="547" r:id="rId294"/>
    <p:sldId id="548" r:id="rId295"/>
    <p:sldId id="549" r:id="rId296"/>
    <p:sldId id="550" r:id="rId297"/>
    <p:sldId id="551" r:id="rId298"/>
    <p:sldId id="552" r:id="rId299"/>
    <p:sldId id="553" r:id="rId300"/>
    <p:sldId id="554" r:id="rId301"/>
    <p:sldId id="555" r:id="rId302"/>
    <p:sldId id="556" r:id="rId303"/>
    <p:sldId id="557" r:id="rId304"/>
    <p:sldId id="558" r:id="rId305"/>
    <p:sldId id="559" r:id="rId306"/>
    <p:sldId id="560" r:id="rId307"/>
    <p:sldId id="561" r:id="rId308"/>
    <p:sldId id="562" r:id="rId309"/>
    <p:sldId id="563" r:id="rId310"/>
    <p:sldId id="564" r:id="rId311"/>
    <p:sldId id="565" r:id="rId312"/>
    <p:sldId id="566" r:id="rId313"/>
    <p:sldId id="567" r:id="rId314"/>
    <p:sldId id="568" r:id="rId315"/>
    <p:sldId id="569" r:id="rId316"/>
    <p:sldId id="570" r:id="rId317"/>
    <p:sldId id="571" r:id="rId318"/>
    <p:sldId id="572" r:id="rId319"/>
    <p:sldId id="573" r:id="rId320"/>
    <p:sldId id="574" r:id="rId321"/>
    <p:sldId id="575" r:id="rId322"/>
    <p:sldId id="576" r:id="rId323"/>
    <p:sldId id="577" r:id="rId324"/>
    <p:sldId id="578" r:id="rId325"/>
    <p:sldId id="579" r:id="rId326"/>
    <p:sldId id="580" r:id="rId327"/>
    <p:sldId id="581" r:id="rId328"/>
    <p:sldId id="582" r:id="rId329"/>
    <p:sldId id="583" r:id="rId330"/>
    <p:sldId id="584" r:id="rId331"/>
    <p:sldId id="585" r:id="rId332"/>
    <p:sldId id="586" r:id="rId333"/>
    <p:sldId id="587" r:id="rId334"/>
    <p:sldId id="588" r:id="rId335"/>
    <p:sldId id="589" r:id="rId336"/>
    <p:sldId id="590" r:id="rId337"/>
    <p:sldId id="591" r:id="rId338"/>
    <p:sldId id="592" r:id="rId339"/>
    <p:sldId id="593" r:id="rId340"/>
    <p:sldId id="594" r:id="rId341"/>
    <p:sldId id="595" r:id="rId342"/>
    <p:sldId id="596" r:id="rId343"/>
    <p:sldId id="597" r:id="rId344"/>
    <p:sldId id="598" r:id="rId345"/>
    <p:sldId id="599" r:id="rId346"/>
    <p:sldId id="600" r:id="rId347"/>
    <p:sldId id="601" r:id="rId348"/>
    <p:sldId id="602" r:id="rId349"/>
    <p:sldId id="603" r:id="rId350"/>
    <p:sldId id="604" r:id="rId351"/>
    <p:sldId id="605" r:id="rId352"/>
    <p:sldId id="606" r:id="rId353"/>
    <p:sldId id="607" r:id="rId354"/>
    <p:sldId id="608" r:id="rId355"/>
    <p:sldId id="609" r:id="rId356"/>
    <p:sldId id="610" r:id="rId357"/>
    <p:sldId id="611" r:id="rId358"/>
    <p:sldId id="612" r:id="rId359"/>
    <p:sldId id="613" r:id="rId360"/>
    <p:sldId id="614" r:id="rId361"/>
    <p:sldId id="615" r:id="rId362"/>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slide" Target="slides/slide228.xml"/>
  <Relationship Id="rId231" Type="http://schemas.openxmlformats.org/officeDocument/2006/relationships/slide" Target="slides/slide229.xml"/>
  <Relationship Id="rId232" Type="http://schemas.openxmlformats.org/officeDocument/2006/relationships/slide" Target="slides/slide230.xml"/>
  <Relationship Id="rId233" Type="http://schemas.openxmlformats.org/officeDocument/2006/relationships/slide" Target="slides/slide231.xml"/>
  <Relationship Id="rId234" Type="http://schemas.openxmlformats.org/officeDocument/2006/relationships/slide" Target="slides/slide232.xml"/>
  <Relationship Id="rId235" Type="http://schemas.openxmlformats.org/officeDocument/2006/relationships/slide" Target="slides/slide233.xml"/>
  <Relationship Id="rId236" Type="http://schemas.openxmlformats.org/officeDocument/2006/relationships/slide" Target="slides/slide234.xml"/>
  <Relationship Id="rId237" Type="http://schemas.openxmlformats.org/officeDocument/2006/relationships/slide" Target="slides/slide235.xml"/>
  <Relationship Id="rId238" Type="http://schemas.openxmlformats.org/officeDocument/2006/relationships/slide" Target="slides/slide236.xml"/>
  <Relationship Id="rId239" Type="http://schemas.openxmlformats.org/officeDocument/2006/relationships/slide" Target="slides/slide237.xml"/>
  <Relationship Id="rId240" Type="http://schemas.openxmlformats.org/officeDocument/2006/relationships/slide" Target="slides/slide238.xml"/>
  <Relationship Id="rId241" Type="http://schemas.openxmlformats.org/officeDocument/2006/relationships/slide" Target="slides/slide239.xml"/>
  <Relationship Id="rId242" Type="http://schemas.openxmlformats.org/officeDocument/2006/relationships/slide" Target="slides/slide240.xml"/>
  <Relationship Id="rId243" Type="http://schemas.openxmlformats.org/officeDocument/2006/relationships/slide" Target="slides/slide241.xml"/>
  <Relationship Id="rId244" Type="http://schemas.openxmlformats.org/officeDocument/2006/relationships/slide" Target="slides/slide242.xml"/>
  <Relationship Id="rId245" Type="http://schemas.openxmlformats.org/officeDocument/2006/relationships/slide" Target="slides/slide243.xml"/>
  <Relationship Id="rId246" Type="http://schemas.openxmlformats.org/officeDocument/2006/relationships/slide" Target="slides/slide244.xml"/>
  <Relationship Id="rId247" Type="http://schemas.openxmlformats.org/officeDocument/2006/relationships/slide" Target="slides/slide245.xml"/>
  <Relationship Id="rId248" Type="http://schemas.openxmlformats.org/officeDocument/2006/relationships/slide" Target="slides/slide246.xml"/>
  <Relationship Id="rId249" Type="http://schemas.openxmlformats.org/officeDocument/2006/relationships/slide" Target="slides/slide247.xml"/>
  <Relationship Id="rId250" Type="http://schemas.openxmlformats.org/officeDocument/2006/relationships/slide" Target="slides/slide248.xml"/>
  <Relationship Id="rId251" Type="http://schemas.openxmlformats.org/officeDocument/2006/relationships/slide" Target="slides/slide249.xml"/>
  <Relationship Id="rId252" Type="http://schemas.openxmlformats.org/officeDocument/2006/relationships/slide" Target="slides/slide250.xml"/>
  <Relationship Id="rId253" Type="http://schemas.openxmlformats.org/officeDocument/2006/relationships/slide" Target="slides/slide251.xml"/>
  <Relationship Id="rId254" Type="http://schemas.openxmlformats.org/officeDocument/2006/relationships/slide" Target="slides/slide252.xml"/>
  <Relationship Id="rId255" Type="http://schemas.openxmlformats.org/officeDocument/2006/relationships/slide" Target="slides/slide253.xml"/>
  <Relationship Id="rId256" Type="http://schemas.openxmlformats.org/officeDocument/2006/relationships/slide" Target="slides/slide254.xml"/>
  <Relationship Id="rId257" Type="http://schemas.openxmlformats.org/officeDocument/2006/relationships/slide" Target="slides/slide255.xml"/>
  <Relationship Id="rId258" Type="http://schemas.openxmlformats.org/officeDocument/2006/relationships/slide" Target="slides/slide256.xml"/>
  <Relationship Id="rId259" Type="http://schemas.openxmlformats.org/officeDocument/2006/relationships/slide" Target="slides/slide257.xml"/>
  <Relationship Id="rId260" Type="http://schemas.openxmlformats.org/officeDocument/2006/relationships/slide" Target="slides/slide258.xml"/>
  <Relationship Id="rId261" Type="http://schemas.openxmlformats.org/officeDocument/2006/relationships/slide" Target="slides/slide259.xml"/>
  <Relationship Id="rId262" Type="http://schemas.openxmlformats.org/officeDocument/2006/relationships/slide" Target="slides/slide260.xml"/>
  <Relationship Id="rId263" Type="http://schemas.openxmlformats.org/officeDocument/2006/relationships/slide" Target="slides/slide261.xml"/>
  <Relationship Id="rId264" Type="http://schemas.openxmlformats.org/officeDocument/2006/relationships/slide" Target="slides/slide262.xml"/>
  <Relationship Id="rId265" Type="http://schemas.openxmlformats.org/officeDocument/2006/relationships/slide" Target="slides/slide263.xml"/>
  <Relationship Id="rId266" Type="http://schemas.openxmlformats.org/officeDocument/2006/relationships/slide" Target="slides/slide264.xml"/>
  <Relationship Id="rId267" Type="http://schemas.openxmlformats.org/officeDocument/2006/relationships/slide" Target="slides/slide265.xml"/>
  <Relationship Id="rId268" Type="http://schemas.openxmlformats.org/officeDocument/2006/relationships/slide" Target="slides/slide266.xml"/>
  <Relationship Id="rId269" Type="http://schemas.openxmlformats.org/officeDocument/2006/relationships/slide" Target="slides/slide267.xml"/>
  <Relationship Id="rId270" Type="http://schemas.openxmlformats.org/officeDocument/2006/relationships/slide" Target="slides/slide268.xml"/>
  <Relationship Id="rId271" Type="http://schemas.openxmlformats.org/officeDocument/2006/relationships/slide" Target="slides/slide269.xml"/>
  <Relationship Id="rId272" Type="http://schemas.openxmlformats.org/officeDocument/2006/relationships/slide" Target="slides/slide270.xml"/>
  <Relationship Id="rId273" Type="http://schemas.openxmlformats.org/officeDocument/2006/relationships/slide" Target="slides/slide271.xml"/>
  <Relationship Id="rId274" Type="http://schemas.openxmlformats.org/officeDocument/2006/relationships/slide" Target="slides/slide272.xml"/>
  <Relationship Id="rId275" Type="http://schemas.openxmlformats.org/officeDocument/2006/relationships/slide" Target="slides/slide273.xml"/>
  <Relationship Id="rId276" Type="http://schemas.openxmlformats.org/officeDocument/2006/relationships/slide" Target="slides/slide274.xml"/>
  <Relationship Id="rId277" Type="http://schemas.openxmlformats.org/officeDocument/2006/relationships/slide" Target="slides/slide275.xml"/>
  <Relationship Id="rId278" Type="http://schemas.openxmlformats.org/officeDocument/2006/relationships/slide" Target="slides/slide276.xml"/>
  <Relationship Id="rId279" Type="http://schemas.openxmlformats.org/officeDocument/2006/relationships/slide" Target="slides/slide277.xml"/>
  <Relationship Id="rId280" Type="http://schemas.openxmlformats.org/officeDocument/2006/relationships/slide" Target="slides/slide278.xml"/>
  <Relationship Id="rId281" Type="http://schemas.openxmlformats.org/officeDocument/2006/relationships/slide" Target="slides/slide279.xml"/>
  <Relationship Id="rId282" Type="http://schemas.openxmlformats.org/officeDocument/2006/relationships/slide" Target="slides/slide280.xml"/>
  <Relationship Id="rId283" Type="http://schemas.openxmlformats.org/officeDocument/2006/relationships/slide" Target="slides/slide281.xml"/>
  <Relationship Id="rId284" Type="http://schemas.openxmlformats.org/officeDocument/2006/relationships/slide" Target="slides/slide282.xml"/>
  <Relationship Id="rId285" Type="http://schemas.openxmlformats.org/officeDocument/2006/relationships/slide" Target="slides/slide283.xml"/>
  <Relationship Id="rId286" Type="http://schemas.openxmlformats.org/officeDocument/2006/relationships/slide" Target="slides/slide284.xml"/>
  <Relationship Id="rId287" Type="http://schemas.openxmlformats.org/officeDocument/2006/relationships/slide" Target="slides/slide285.xml"/>
  <Relationship Id="rId288" Type="http://schemas.openxmlformats.org/officeDocument/2006/relationships/slide" Target="slides/slide286.xml"/>
  <Relationship Id="rId289" Type="http://schemas.openxmlformats.org/officeDocument/2006/relationships/slide" Target="slides/slide287.xml"/>
  <Relationship Id="rId290" Type="http://schemas.openxmlformats.org/officeDocument/2006/relationships/slide" Target="slides/slide288.xml"/>
  <Relationship Id="rId291" Type="http://schemas.openxmlformats.org/officeDocument/2006/relationships/slide" Target="slides/slide289.xml"/>
  <Relationship Id="rId292" Type="http://schemas.openxmlformats.org/officeDocument/2006/relationships/slide" Target="slides/slide290.xml"/>
  <Relationship Id="rId293" Type="http://schemas.openxmlformats.org/officeDocument/2006/relationships/slide" Target="slides/slide291.xml"/>
  <Relationship Id="rId294" Type="http://schemas.openxmlformats.org/officeDocument/2006/relationships/slide" Target="slides/slide292.xml"/>
  <Relationship Id="rId295" Type="http://schemas.openxmlformats.org/officeDocument/2006/relationships/slide" Target="slides/slide293.xml"/>
  <Relationship Id="rId296" Type="http://schemas.openxmlformats.org/officeDocument/2006/relationships/slide" Target="slides/slide294.xml"/>
  <Relationship Id="rId297" Type="http://schemas.openxmlformats.org/officeDocument/2006/relationships/slide" Target="slides/slide295.xml"/>
  <Relationship Id="rId298" Type="http://schemas.openxmlformats.org/officeDocument/2006/relationships/slide" Target="slides/slide296.xml"/>
  <Relationship Id="rId299" Type="http://schemas.openxmlformats.org/officeDocument/2006/relationships/slide" Target="slides/slide297.xml"/>
  <Relationship Id="rId300" Type="http://schemas.openxmlformats.org/officeDocument/2006/relationships/slide" Target="slides/slide298.xml"/>
  <Relationship Id="rId301" Type="http://schemas.openxmlformats.org/officeDocument/2006/relationships/slide" Target="slides/slide299.xml"/>
  <Relationship Id="rId302" Type="http://schemas.openxmlformats.org/officeDocument/2006/relationships/slide" Target="slides/slide300.xml"/>
  <Relationship Id="rId303" Type="http://schemas.openxmlformats.org/officeDocument/2006/relationships/slide" Target="slides/slide301.xml"/>
  <Relationship Id="rId304" Type="http://schemas.openxmlformats.org/officeDocument/2006/relationships/slide" Target="slides/slide302.xml"/>
  <Relationship Id="rId305" Type="http://schemas.openxmlformats.org/officeDocument/2006/relationships/slide" Target="slides/slide303.xml"/>
  <Relationship Id="rId306" Type="http://schemas.openxmlformats.org/officeDocument/2006/relationships/slide" Target="slides/slide304.xml"/>
  <Relationship Id="rId307" Type="http://schemas.openxmlformats.org/officeDocument/2006/relationships/slide" Target="slides/slide305.xml"/>
  <Relationship Id="rId308" Type="http://schemas.openxmlformats.org/officeDocument/2006/relationships/slide" Target="slides/slide306.xml"/>
  <Relationship Id="rId309" Type="http://schemas.openxmlformats.org/officeDocument/2006/relationships/slide" Target="slides/slide307.xml"/>
  <Relationship Id="rId310" Type="http://schemas.openxmlformats.org/officeDocument/2006/relationships/slide" Target="slides/slide308.xml"/>
  <Relationship Id="rId311" Type="http://schemas.openxmlformats.org/officeDocument/2006/relationships/slide" Target="slides/slide309.xml"/>
  <Relationship Id="rId312" Type="http://schemas.openxmlformats.org/officeDocument/2006/relationships/slide" Target="slides/slide310.xml"/>
  <Relationship Id="rId313" Type="http://schemas.openxmlformats.org/officeDocument/2006/relationships/slide" Target="slides/slide311.xml"/>
  <Relationship Id="rId314" Type="http://schemas.openxmlformats.org/officeDocument/2006/relationships/slide" Target="slides/slide312.xml"/>
  <Relationship Id="rId315" Type="http://schemas.openxmlformats.org/officeDocument/2006/relationships/slide" Target="slides/slide313.xml"/>
  <Relationship Id="rId316" Type="http://schemas.openxmlformats.org/officeDocument/2006/relationships/slide" Target="slides/slide314.xml"/>
  <Relationship Id="rId317" Type="http://schemas.openxmlformats.org/officeDocument/2006/relationships/slide" Target="slides/slide315.xml"/>
  <Relationship Id="rId318" Type="http://schemas.openxmlformats.org/officeDocument/2006/relationships/slide" Target="slides/slide316.xml"/>
  <Relationship Id="rId319" Type="http://schemas.openxmlformats.org/officeDocument/2006/relationships/slide" Target="slides/slide317.xml"/>
  <Relationship Id="rId320" Type="http://schemas.openxmlformats.org/officeDocument/2006/relationships/slide" Target="slides/slide318.xml"/>
  <Relationship Id="rId321" Type="http://schemas.openxmlformats.org/officeDocument/2006/relationships/slide" Target="slides/slide319.xml"/>
  <Relationship Id="rId322" Type="http://schemas.openxmlformats.org/officeDocument/2006/relationships/slide" Target="slides/slide320.xml"/>
  <Relationship Id="rId323" Type="http://schemas.openxmlformats.org/officeDocument/2006/relationships/slide" Target="slides/slide321.xml"/>
  <Relationship Id="rId324" Type="http://schemas.openxmlformats.org/officeDocument/2006/relationships/slide" Target="slides/slide322.xml"/>
  <Relationship Id="rId325" Type="http://schemas.openxmlformats.org/officeDocument/2006/relationships/slide" Target="slides/slide323.xml"/>
  <Relationship Id="rId326" Type="http://schemas.openxmlformats.org/officeDocument/2006/relationships/slide" Target="slides/slide324.xml"/>
  <Relationship Id="rId327" Type="http://schemas.openxmlformats.org/officeDocument/2006/relationships/slide" Target="slides/slide325.xml"/>
  <Relationship Id="rId328" Type="http://schemas.openxmlformats.org/officeDocument/2006/relationships/slide" Target="slides/slide326.xml"/>
  <Relationship Id="rId329" Type="http://schemas.openxmlformats.org/officeDocument/2006/relationships/slide" Target="slides/slide327.xml"/>
  <Relationship Id="rId330" Type="http://schemas.openxmlformats.org/officeDocument/2006/relationships/slide" Target="slides/slide328.xml"/>
  <Relationship Id="rId331" Type="http://schemas.openxmlformats.org/officeDocument/2006/relationships/slide" Target="slides/slide329.xml"/>
  <Relationship Id="rId332" Type="http://schemas.openxmlformats.org/officeDocument/2006/relationships/slide" Target="slides/slide330.xml"/>
  <Relationship Id="rId333" Type="http://schemas.openxmlformats.org/officeDocument/2006/relationships/slide" Target="slides/slide331.xml"/>
  <Relationship Id="rId334" Type="http://schemas.openxmlformats.org/officeDocument/2006/relationships/slide" Target="slides/slide332.xml"/>
  <Relationship Id="rId335" Type="http://schemas.openxmlformats.org/officeDocument/2006/relationships/slide" Target="slides/slide333.xml"/>
  <Relationship Id="rId336" Type="http://schemas.openxmlformats.org/officeDocument/2006/relationships/slide" Target="slides/slide334.xml"/>
  <Relationship Id="rId337" Type="http://schemas.openxmlformats.org/officeDocument/2006/relationships/slide" Target="slides/slide335.xml"/>
  <Relationship Id="rId338" Type="http://schemas.openxmlformats.org/officeDocument/2006/relationships/slide" Target="slides/slide336.xml"/>
  <Relationship Id="rId339" Type="http://schemas.openxmlformats.org/officeDocument/2006/relationships/slide" Target="slides/slide337.xml"/>
  <Relationship Id="rId340" Type="http://schemas.openxmlformats.org/officeDocument/2006/relationships/slide" Target="slides/slide338.xml"/>
  <Relationship Id="rId341" Type="http://schemas.openxmlformats.org/officeDocument/2006/relationships/slide" Target="slides/slide339.xml"/>
  <Relationship Id="rId342" Type="http://schemas.openxmlformats.org/officeDocument/2006/relationships/slide" Target="slides/slide340.xml"/>
  <Relationship Id="rId343" Type="http://schemas.openxmlformats.org/officeDocument/2006/relationships/slide" Target="slides/slide341.xml"/>
  <Relationship Id="rId344" Type="http://schemas.openxmlformats.org/officeDocument/2006/relationships/slide" Target="slides/slide342.xml"/>
  <Relationship Id="rId345" Type="http://schemas.openxmlformats.org/officeDocument/2006/relationships/slide" Target="slides/slide343.xml"/>
  <Relationship Id="rId346" Type="http://schemas.openxmlformats.org/officeDocument/2006/relationships/slide" Target="slides/slide344.xml"/>
  <Relationship Id="rId347" Type="http://schemas.openxmlformats.org/officeDocument/2006/relationships/slide" Target="slides/slide345.xml"/>
  <Relationship Id="rId348" Type="http://schemas.openxmlformats.org/officeDocument/2006/relationships/slide" Target="slides/slide346.xml"/>
  <Relationship Id="rId349" Type="http://schemas.openxmlformats.org/officeDocument/2006/relationships/slide" Target="slides/slide347.xml"/>
  <Relationship Id="rId350" Type="http://schemas.openxmlformats.org/officeDocument/2006/relationships/slide" Target="slides/slide348.xml"/>
  <Relationship Id="rId351" Type="http://schemas.openxmlformats.org/officeDocument/2006/relationships/slide" Target="slides/slide349.xml"/>
  <Relationship Id="rId352" Type="http://schemas.openxmlformats.org/officeDocument/2006/relationships/slide" Target="slides/slide350.xml"/>
  <Relationship Id="rId353" Type="http://schemas.openxmlformats.org/officeDocument/2006/relationships/slide" Target="slides/slide351.xml"/>
  <Relationship Id="rId354" Type="http://schemas.openxmlformats.org/officeDocument/2006/relationships/slide" Target="slides/slide352.xml"/>
  <Relationship Id="rId355" Type="http://schemas.openxmlformats.org/officeDocument/2006/relationships/slide" Target="slides/slide353.xml"/>
  <Relationship Id="rId356" Type="http://schemas.openxmlformats.org/officeDocument/2006/relationships/slide" Target="slides/slide354.xml"/>
  <Relationship Id="rId357" Type="http://schemas.openxmlformats.org/officeDocument/2006/relationships/slide" Target="slides/slide355.xml"/>
  <Relationship Id="rId358" Type="http://schemas.openxmlformats.org/officeDocument/2006/relationships/slide" Target="slides/slide356.xml"/>
  <Relationship Id="rId359" Type="http://schemas.openxmlformats.org/officeDocument/2006/relationships/slide" Target="slides/slide357.xml"/>
  <Relationship Id="rId360" Type="http://schemas.openxmlformats.org/officeDocument/2006/relationships/slide" Target="slides/slide358.xml"/>
  <Relationship Id="rId361" Type="http://schemas.openxmlformats.org/officeDocument/2006/relationships/slide" Target="slides/slide359.xml"/>
  <Relationship Id="rId362" Type="http://schemas.openxmlformats.org/officeDocument/2006/relationships/slide" Target="slides/slide360.xml"/>
  <Relationship Id="rId363" Type="http://schemas.openxmlformats.org/officeDocument/2006/relationships/presProps" Target="presProps.xml"/>
  <Relationship Id="rId364" Type="http://schemas.openxmlformats.org/officeDocument/2006/relationships/viewProps" Target="viewProps.xml"/>
  <Relationship Id="rId365"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89596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702_ca_object_representations_media_5103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753_ca_object_representations_media_3814_large59.jpg"/>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289_ca_object_representations_media_4370_large10.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821_ca_object_representations_media_3813_large60.jpg"/>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126_ca_object_representations_media_2199_large61.jpg"/>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888_ca_object_representations_media_3185_large62.jpg"/>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146_ca_object_representations_media_3184_large63.jpg"/>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549_ca_object_representations_media_4123_large11.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403_ca_object_representations_media_4612_large64.jpg"/>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624_ca_object_representations_media_3148_large65.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476_ca_object_representations_media_4034_large12.jpg"/>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80_ca_object_representations_media_3147_large66.jpg"/>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741_ca_object_representations_media_3920_large13.jpg"/>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835_ca_object_representations_media_3919_large14.jpg"/>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160_ca_object_representations_media_3063_large67.jpg"/>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201_ca_object_representations_media_3062_large68.jpg"/>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616_ca_object_representations_media_2723_large69.jpg"/>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582_ca_object_representations_media_2719_large70.jpg"/>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627_ca_object_representations_media_2913_large15.jpg"/>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234_ca_object_representations_media_2912_large16.jpg"/>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_ca_object_representations_media_4482_large17.jpg"/>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113_ca_object_representations_media_3914_large18.jpg"/>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465_ca_object_representations_media_5102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368_ca_object_representations_media_3913_large19.jpg"/>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412_ca_object_representations_media_2789_large20.jpg"/>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078_ca_object_representations_media_2710_large21.jpg"/>
</Relationships>

</file>

<file path=ppt/slides/_rels/slide2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574_ca_object_representations_media_2709_large22.jpg"/>
</Relationships>

</file>

<file path=ppt/slides/_rels/slide2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486_ca_object_representations_media_2565_large23.jpg"/>
</Relationships>

</file>

<file path=ppt/slides/_rels/slide2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146_ca_object_representations_media_2530_large24.jpg"/>
</Relationships>

</file>

<file path=ppt/slides/_rels/slide2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788_ca_object_representations_media_3680_large25.jpg"/>
</Relationships>

</file>

<file path=ppt/slides/_rels/slide2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661_ca_object_representations_media_3679_large26.jpg"/>
</Relationships>

</file>

<file path=ppt/slides/_rels/slide2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704_ca_object_representations_media_3648_large27.jpg"/>
</Relationships>

</file>

<file path=ppt/slides/_rels/slide2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571_ca_object_representations_media_4854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634_ca_object_representations_media_3647_large28.jpg"/>
</Relationships>

</file>

<file path=ppt/slides/_rels/slide3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640_ca_object_representations_media_3646_large29.jpg"/>
</Relationships>

</file>

<file path=ppt/slides/_rels/slide3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877_ca_object_representations_media_2764_large30.jpg"/>
</Relationships>

</file>

<file path=ppt/slides/_rels/slide3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58_ca_object_representations_media_4332_large71.jpg"/>
</Relationships>

</file>

<file path=ppt/slides/_rels/slide3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95_ca_object_representations_media_3559_large31.jpg"/>
</Relationships>

</file>

<file path=ppt/slides/_rels/slide3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62_ca_object_representations_media_3334_large72.jpg"/>
</Relationships>

</file>

<file path=ppt/slides/_rels/slide3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418_ca_object_representations_media_3558_large32.jpg"/>
</Relationships>

</file>

<file path=ppt/slides/_rels/slide3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072_ca_object_representations_media_2563_large33.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636_ca_object_representations_media_4551_large34.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703_ca_object_representations_media_4820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220_ca_object_representations_media_3426_large35.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330_ca_object_representations_media_3363_large36.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069_ca_object_representations_media_2878_large37.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2_ca_object_representations_media_2527_large38.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863_ca_object_representations_media_2497_large39.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299_ca_object_representations_media_4617_large5.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363_ca_object_representations_media_2383_large40.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782_ca_object_representations_media_4587_large41.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4_ca_object_representations_media_3505_large42.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234_ca_object_representations_media_3503_large43.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322_ca_object_representations_media_3427_large44.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236_ca_object_representations_media_3362_large4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242_ca_object_representations_media_4460_large6.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014_ca_object_representations_media_3333_large46.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320_ca_object_representations_media_2342_large47.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185_ca_object_representations_media_3751_large48.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012_ca_object_representations_media_3750_large49.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641_ca_object_representations_media_3504_large50.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855_ca_object_representations_media_2567_large51.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849_ca_object_representations_media_4656_large7.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686_ca_object_representations_media_4492_large8.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627_ca_object_representations_media_4613_large52.jpg"/>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432_ca_object_representations_media_2169_large53.jpg"/>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285_ca_object_representations_media_4491_large9.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3_ca_object_representations_media_3300_large54.jpg"/>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199_ca_object_representations_media_3299_large55.jpg"/>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581_ca_object_representations_media_3298_large56.jpg"/>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446_ca_object_representations_media_3223_large57.jpg"/>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686_ca_object_representations_media_3222_large58.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686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ents@work (c:amaz:1454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 projet européen Parents@Work se concentre sur l'échange et la diffusion de bonnes pratiques visant à promouvoir l'équilibre entre travail et vie privée pour les femmes et les hommes. En informant les employeurs et les travailleuses-eurs au sujet de leurs droits et de leurs obligations, le projet vise à fournir une base en vue d'améliorer la protection et à lutter contre la discrimination à l'égard des travailleuses enceintes, des mères et des pères sur le lieu de travai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le mensen zijn gelijk, ook vrouwen : over gendergelijkheid in de professionele loopbaan. (c:amaz:1369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boek belicht de noodzaak van de gelijke behandeling van vrouwen en mannen in het professionele leven. Het gaat in op de diepgang van de ongelijke behandeling en op ieders onbewuste vooringenomenheid over het traditionele rollenpatroon. Volgens Dirk Van Gerven dient dit prehistorische beeld te wijzigen naar een gedeelde verantwoordelijkheid in het gezin en huishouden, om zo voor vrouwen en mannen gelijke kansen te creëren op het werk en doorheen hun loopbaan. Ook het belang van die gelijke behandeling voor de economie en het bedrijfsleven komt aan bod, evenals een aantal voorstellen om ze te bewerkstelligen. Dirk Van Gerven is advocaat aan de balies van Brussel en New York. Hij werkt als vennoot in het advocatenkantoor NautaDutilh te Brussel en is er onder meer lid van de commissie Diversiteit. Daarnaast is hij nog voorzitter van de raad van toezicht van de FSMA en vicevoorzitter van Cepani, het Belgisch Centrum voor Arbitrage en Mediatie. Van 2010 tot 2012 was hij stafhouder van de Nederlandse Orde van Advocaten bij de balie te Brussel. In die functie richtte hij in de Orde ook een commissie Diversiteit op.]]></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ente evoluties van de structuren en flexibiliteit van de werkgelegenheid in het Brussels Hoofdstedelijk Gewest (c:amaz:12790)]]></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companion to feminist geography (c:amaz:7485)]]></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zinsvriendelijke bedrijven : checklist (c:amaz:6123)]]></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mobilités: deuxième université d'été, Liège, 28-31 août 2005 (c:amaz:6034)]]></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sexes : en quête de justice dans un monde d'inégalités : vue d'ensemble (c:amaz:5858)]]></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ess of the world's women 2005: women, work & poverty (c:amaz:57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t makes the case for an increased focus on women's informal employment as a key pathway to reducing poverty and strengthening women's economic security. It provides the latest available data on the size and composition of the informal economy and compares national data on average earnings and poverty risk across different segments of the informal and formal workforces in six developing countries and one developed country to show the links between employment, gender and poverty. It looks at the costs and benefits of informal work and their consequences for women's economic security. Finally, it provides a strategic framework - with good practice examples - for how to promote decent work for women informal workers, and shows why strong organizations of workers in the informal economy are vital to effective policy reforms. This report can and should be used as a call to action to help advocates, policy makers, governments and the international community 'make poverty history.' ' United Nations Development Fund for Women. Resources, [Online].]]></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olutions récentes des structures et de la flexibilité des emplois dans la région de Bruxelles-Capitale (c:amaz:5703)]]></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otection contre la violence, le harcèlement moral ou sexuel au travail : commentaire juridique de la loi du 11 juin 2002 (c:amaz:5685)]]></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raden, commissies en diensten gelijke kansen m/v (c:amaz:5683)]]></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zakboekje : 'zij en hij op de arbeidsmarkt', 2005 (c:amaz:565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ssier combinatie betaalde en onbetaalde arbeid (c:amaz:13679)]]></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olutions récentes des structures et de la flexibilité des emplois dans la Région de Bruxelles-Capitale (c:amaz:12789)]]></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sexes : en quête de justice dans un monde d'inégalités (c:amaz:112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sed on the findings of UNRISD ongoing gender research and over 60 specially commissioned studies, the report's analysis is centred on the economic and political reforms of the 1990s. If most of these reforms did not directly address gender equality, they nevertheless received considerable scrutiny from a gender perspective. And whatever their intentions, they had significant and mixed implications for gender relations and women's well-being.As its title alludes, achieving gender equality and gender justice will be very difficult in a world that is increasingly unequal. The report presents strong arguments for why gender equality must be placed at the core of efforts to reorient the development agenda. Indeed, if some of the key contemporary challenges (economic growth and structural transformation, equality and social protection, and democratization) are to be met, this is essential.']]></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 striving for justice in an unequal world (c:amaz:112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sed on the findings of UNRISD ongoing gender research and over 60 specially commissioned studies, the report's analysis is centred on the economic and political reforms of the 1990s. If most of these reforms did not directly address gender equality, they nevertheless received considerable scrutiny from a gender perspective. And whatever their intentions, they had significant and mixed implications for gender relations and women's well-being.As its title alludes, achieving gender equality and gender justice will be very difficult in a world that is increasingly unequal. The report presents strong arguments for why gender equality must be placed at the core of efforts to reorient the development agenda. Indeed, if some of the key contemporary challenges (economic growth and structural transformation, equality and social protection, and democratization) are to be met, this is essential.']]></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n Région de Bruxelles-Capitale : rapport réalisé par Amazone, à la demande de la Secrétaire d'Etat à l'Egalité des Chances de la Région de Bruxelles-Capitale (c:amaz:11142)]]></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trième programme d'action pour l'égalité des chances entre femmes et hommes à la Commission européenne : 2004-2008 (c:amaz:6293)]]></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ktische handleiding voor het Comité voor Preventie en Bescherming op het werk (c:amaz:6050)]]></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84 van de Raad van de Gelijke Kansen voor Mannen en Vrouwen van 1 oktober 2004 betreffende de verloven ter bevordering van de combinatie van gezins- en beroepsleven 2 maart 2004 betreffende vrouwen 60+ (c:amaz:11064)]]></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84 du Conseil de l'Egalité des Chances entre les Hommes et les Femmes du 1er octobre 2004, relatif aux congés qui facilitent l'articulation entre la vie familiale et professionnelle (c:amaz:11063)]]></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federale verkiezingen 2003 (c:amaz:6970)]]></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02 - 2003  / KAV (c:amaz:675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derschapsverlof: dossier met stand van zaken en voorstellen 2016 (c:amaz:1335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nds de invoering van de drie formules ouderschapsverlof in 2002 (volledige, halftijdse en een vijfde onderbreking) is het aantal werknemers in ouderschapsverlof onophoudelijk gestegen. Deze vaststelling geldt zowel voor de mannen als voor de vrouwen. In 2002 namen 33.008 vrouw en en 2.991 mannen in België ouderschapsverlof en in 2012 87.292 vrouwen en 30.118 mannen. De toename in absolute cijfers is groter bij vrouwen dan bij mannen maar de mannen die ouderschapsverlof nemen zijn in verhouding het sterkst gestegen. Geregeld laaien de discussies over de uitbreiding en/of verplichting van het ouderschaps verlof in de media hoog op. Ook binnen de vrouwenbeweging staat dit met stip op de agenda naast de uitbreiding/herziening van het (verplicht) vaderschapsverlof en eventuele aanpassingen in andere verlofstelsels. In dit dossier krijgt u zicht op de regelgeving, op cijfers, de situatie in de EU - en OESO - landen en op voorstellen over aanpassingen van het ouderschapsverlof .]]></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zinshereniging : vragen en antwoorden m.b.t. gezinshereniging in België (c:amaz:6239)]]></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kplace guidance on the Equal Pay Act 1970 (Amendment) regulations 2003 and the Sex Discrimination Act 1975 (Amendment) regulations 2003 (c:amaz:5609)]]></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ssues in safety and health at work : a review (c:amaz:4865)]]></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tique familiale : étude de la littérature (c:amaz:4735)]]></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violences envers les femmes en France : une enquête nationale (c:amaz:4686)]]></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n men do it? : men and gender equality - the Nordic experience (c:amaz:4683)]]></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u travail, harcèlement moral et sexuel : synthèse de la recherche sur les caractéristiques et les conséquences pour les travailleurs féminins et masculins (c:amaz:13940)]]></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bes et employeurs : comment reconcilier travail et vie de famille. Volume 2 : Autriche, Irlande et Japon (c:amaz:106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study considers how a wide range of policies, including tax/benefit policies, childcare policies, and employment and workplace practices, help determine parental labour market outcomes and family formation in Austria, Ireland, and Japan. These three countries have experienced changes in female aspirations and labour force behaviour, while at the same time birth rates have dropped significantly. For some (potential) parents, having children (or having as many as desired) and fulfilling labour market aspirations are mutually exclusive activities. As a result, current labour supply is less than what it could be, and human capital is underused. This result reflects an inefficient use of labour market resources, and if this situation were to be perpetuated, it would limit economic growth relative to potential. The declining number of children also has obvious implications for the shape of future societies. This volume includes some options for policy reform towards a better reconciliation of work and family commitments in Austria, Ireland and Japan.]]></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bies and bosses : reconciling work and family life. Volume 2 : Austria, Ireland and Japan (c:amaz:106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study considers how a wide range of policies, including tax/benefit policies, childcare policies, and employment and workplace practices, help determine parental labour market outcomes and family formation in Austria, Ireland, and Japan. These three countries have experienced changes in female aspirations and labour force behaviour, while at the same time birth rates have dropped significantly. For some (potential) parents, having children (or having as many as desired) and fulfilling labour market aspirations are mutually exclusive activities. As a result, current labour supply is less than what it could be, and human capital is underused. This result reflects an inefficient use of labour market resources, and if this situation were to be perpetuated, it would limit economic growth relative to potential. The declining number of children also has obvious implications for the shape of future societies. This volume includes some options for policy reform towards a better reconciliation of work and family commitments in Austria, Ireland and Japan.]]></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68 van het Bureau van de Raad van de Gelijke Kansen voor Mannen en Vrouwen van 14 februari 2003 betreffende de optrekking van de plafonds van de voor gepensioneerden toegestane arbeid vanaf 1 januari 2002, bekrachtigd door de Raad op 10 april 2003 (c:amaz:1064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ders gaan werken: vrouwen met een migratieachtergrond op de Vlaamse arbeidsmarkt (c:amaz:1325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en actieonderzoek naar de arbeidsmarktsituatie van migrantenvrouwen in Vlaanderen, vertrekkend van de vrouwen zelf.]]></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68 du Bureau du Conseil de l'Egalité des Chances entre Hommes et Femmes du 14 février 2003, relatif au travail autorisé pour les pensionnés : élévation des plafonds à partir du 1er janvier 2002 : entériné par le Conseil de l'Egalité des Chances entre Hommes et Femmes le 10 avril 2003 (c:amaz:10645)]]></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e monde 2000 : des chiffres et des idées (c:amaz:9871)]]></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mages de la citoyenneté au féminin : dossier pédagogique réalisé dans le cadre du festival du Cinéma des Libertés (c:amaz:6191)]]></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dimension of ageing (c:amaz:4848)]]></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iculer vie familiale et vie professionnelle en Europe : un enjeu pour l'égalité (c:amaz:4687)]]></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t la laïcité (c:amaz:4461)]]></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anté et la sécurité des hommes et des femmes au travail (c:amaz:10711)]]></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ébés et employeurs : comment réconcilier travail et vie familiale. Volume 1 : Australie, Danemark et Pays-Bas (c:amaz:104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volume looks at the challenges parents of young children confront when trying to square their work and care commitments, and the implications for social and labour market trends. In deciding how to balance work and family life, parents face a great many issues: their preference for providing parental care; formal and informal childcare; family income in- and-out of work; their access to family-friendly workplace arrangements and child-related leave programmes. This first OECD review of the reconciliation of work and family life considers the current mix of family-friendly policies in Australia, Denmark, and the Netherlands and explores how this policy balance contributes to different labour market and other societal outcomes in these three countries.]]></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bies and bosses : reconciling work and family life. Volume 1 : Australia, Denmark and the Netherlands (c:amaz:104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volume looks at the challenges parents of young children confront when trying to square their work and care commitments, and the implications for social and labour market trends. In deciding how to balance work and family life, parents face a great many issues: their preference for providing parental care; formal and informal childcare; family income in- and-out of work; their access to family-friendly workplace arrangements and child-related leave programmes. This first OECD review of the reconciliation of work and family life considers the current mix of family-friendly policies in Australia, Denmark, and the Netherlands and explores how this policy balance contributes to different labour market and other societal outcomes in these three countries.]]></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fonction publique dans l'Europe des quinze : nouvelles tendances et évolution (c:amaz:797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nderen toegelaten (c:amaz:1299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uderschap lijkt nog al te vaak een blok aan het been van werkgevers. Dat bewijzen resultaten uit menig wetenschappelijk onderzoek. Niet alle werknemers en werkgevers lijken over het onderwerp ook even goed geïnformeerd. Dit boekje wil de nood aan informatie lenigen, verhalen van werknemers en werkgevers bundelen en ouderschap sexy maken, door de lancering van een logo waarmee oudervriendelijke werkgevers zich kunnen outen. Iedereen wordt er namelijk beter van als mamas en papas op een goede wijze de zorg voor hun kinderen kunnen opnemen. Happy parents = happy employees = happy employers!]]></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rreinwinst voor bedrijvigheid : duurzaamheid en de combinatie van arbeid en zorg op bedrijventerreinen : een vernieuwende aanpak (c:amaz:7675)]]></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oren naar een combinatiebeleid : visietekst januari 2001 (c:amaz:7072)]]></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mannen en vrouwen (c:amaz:5780)]]></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verslag van de Directie van de gelijke kansen voor Mannen en Vrouwen : juli 1999 - juni 2001 (c:amaz:4390)]]></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mille et travail : contraintes et arbitrages (c:amaz:4376)]]></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for women and men in the European Union: annual report 2000 / European Commission. Directorate-General Employement & Social Affairs (c:amaz:13181)]]></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nen en vrouwen op de drempel van de 21ste eeuw : gebruikershandboek genderstatistieken (c:amaz:10125)]]></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mmes et femmes à l'aube du 21ème siècle : un manuel d'utilisation des statistiques sous l'angle du genre (c:amaz:10124)]]></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vrouwen en mannen in de Europese Unie : jaarverslag 2000 / Europese Commissie. Directoraat-Generaal Werkgelegenheid en Sociale Zaken (c:amaz:10077)]]></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s chances entre les femmes et les hommes dans l'Union Européenne : rapport annuel 2000 / Commission européenne. Direction générale de l'Emploi et des Affaires Sociales (c:amaz:1007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fants admis (c:amaz:1299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parentalité semble encore trop souvent être considérée comme une source de problèmes pour les employeur.se.s. Les résultats de nombreuses études le démontrent. Employé.e.s et employeur.se.s ne s'avèrent pas toujours bien informé.e.s sur le sujet. Cette publication cherche à pallier ce manque d'information. Elle rassemble des récits d'employé.e.s et d'employeur.se.s tout en rendant la parentalité plus sexy avec le lancement dun logo. A l'aide de celui-ci, les entreprises ou organisations peuvent s'affirmer comme facilitant la vie des parents sur leur lieu de travail. Si les pères et mères pouvaient plus s'occuper de leurs enfants, ce serait la société entière qui en bénéficierait. Happy parents = happy employees = happy employers !]]></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ituation sociale dans l'Union Européenne 2000 (c:amaz:9964)]]></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ocial situation in the European Union 2000 (c:amaz:9963)]]></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ciale statistieken : enquête naar de arbeidskrachten 1999 (c:amaz:9930)]]></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tistiques sociales : enquête sur les forces de travail 1999 (c:amaz:9929)]]></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world's women 2000 : trends and statistics (c:amaz:9869)]]></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om women's lib to inalienable right: a contribution to medium term emancipation policy in the Netherlands 2000-2010 (c:amaz:7978)]]></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race, and travel behaviour : an analysis of household-serving travel and commuting in the San Francisco Bay area (c:amaz:7579)]]></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ends in women's travel patterns (c:amaz:7574)]]></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A2 : final report : child care training in the United Kingdom (c:amaz:6994)]]></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 a selective bibliography 1988-1999 (c:amaz:420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sions for gender equality (c:amaz:7920)]]></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en in Europe and North America 2000 (c:amaz:4152)]]></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économie et la prise de décision : colloque international (c:amaz:3940)]]></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iliation de la vie professionnelle et familiale et qualité des services de soins : rapport sur les recherches existant dans l'Union européenne (c:amaz:9232)]]></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nciliation of work and family life for men and women and the quality of care services : report on existing research in the European Union (c:amaz:9231)]]></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van de Commissie : gelijke kansen voor vrouwen en mannen in de Europese Unie : 1998 (c:amaz:8958)]]></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nnuel de la Commission : l'égalité des chances pour les femmes et les hommes dans l'Union Européenne : 1998 (c:amaz:8957)]]></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mework for the integration of women in APEC (c:amaz:7078)]]></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A2 : women's progression through training to employment ; childcare workers in Suffolk (c:amaz:6993)]]></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 hommes : quelle égalité professionnelle ? : la mixité professionnelle pour plus d'égalité entre femmes et hommes (c:amaz:3900)]]></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an development report 1999 (c:amaz:378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 in the EU in 2015 : special Eurobarometer 437 : summary (c:amaz:7919)]]></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ntre femmes et hommes : aspects économiques (c:amaz:3534)]]></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dere vrouwen (c:amaz:3480)]]></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mondial sur le developpement humain 1998 (c:amaz:9247)]]></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an development report 1998 (c:amaz:9246)]]></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amme d'action communautaire à moyen terme pour l'égalité des chances entre les femmes et les hommes : répertoire des produits : 1re année (c:amaz:8920)]]></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dium-term community action programme on equal opportunities for women and men : directory of products : year 1 (c:amaz:8919)]]></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vrouwen en mannen in de Europese Unie : jaarverslag 1997 / Europese Commissie. Directoraat-generaal werkgelegenheid, industriële betrekkingen en sociale zaken (c:amaz:8637)]]></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s chances pour les femmes et les hommes dans l'Union Européenne : rapport annuel 1997 / Commission européenne. Direction générale de l'emploi, des relations industielles et des affaires sociales (c:amaz:8636)]]></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for women and men in the European Union : annual report 1997 / European Commission. Directorate-General for Employment, Industrial Relations ans Social Affairs (c:amaz:8635)]]></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combineren van werk en gezinsleven in Europa (c:amaz:856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rcèlement sexuel : faites respecter vos droits (c:amaz:13807)]]></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iliation de la vie professionnelle et familiale en Europe (c:amaz:8561)]]></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nciliation between work and family life in Europe (c:amaz:8560)]]></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ef zorg en werk de gelegenheid : een praktijkboek voor gemeenten om een project rond dagindeling mee te starten (c:amaz:7673)]]></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gindeling, tijd voor arbeid en zorg : eindadvies (c:amaz:7672)]]></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livering for women : progress so far (c:amaz:4083)]]></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kostwinnersmodel voorbij ? : naar een nieuw basismodel voor de arbeidsverdeling binnen de gezinnen (c:amaz:3770)]]></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jobs : sex segregation of occupations in the world (c:amaz:3702)]]></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silences pudiques de l'économie : économie et rapports sociaux entre hommes et femmes (c:amaz:3390)]]></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de Belgische samenleving : statistische gegevens 1970-1998 (c:amaz:3380)]]></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iking the balance : how smaller companies can profit from flexible working practices. Phase 1 and 2 : report and recommendations for action (c:amaz:332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olicy on gender equality in France (c:amaz:12970)]]></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re in Europe (c:amaz:3310)]]></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al for legal measures which facilitate conciliation of working and family life : report prepared by a group of experts (c:amaz:3303)]]></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 dites pas trop vite il n'y a pas de femmes' : une liste de 'femmes-ressources' dans les domaines politique, économique, scientifique, social et culturel 1998 (c:amaz:3254)]]></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otection de la maternité au travail : révision de la convention (n°103) (révisée) et de la recommandation (n°95) sur la protection de la maternité, 1952 : rapport V(1) (c:amaz:9195)]]></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ternity protection at work : revision of the maternity protection convention (revised), 1952 (No. 103), and recommandation, 152 (No. 95) : report V(1) (c:amaz:9194)]]></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amme d'action communautaire à moyen terme pour l'égalité des chances entre les femmes et les hommes : répertoire des projets 1997 (c:amaz:8923)]]></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dium-term community action programme on equal opportunities for women and men : directory of the projects 1997 (c:amaz:8921)]]></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dernemingen en diensten voor het personeel : experimenten in de Europese Unie (c:amaz:8657)]]></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treprises et services au personnel : expériences dans l'Union Européenne (c:amaz:8656)]]></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jaren sieren haar : oudere vrouwen in de Europese Unie (c:amaz:841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686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ents@work (c:amaz:1454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EU-project Parents@Work legt de focus op het uitwisselen en verspreiden van goede praktijken die het evenwicht tussen werk en privé bevorderen voor mannen en vrouwen. Door werkgevers en werkneemsters/werknemers te informeren over hun rechten en plichten wil het project handvaten aanreiken om de bescherming te verbeteren en discriminatie tegen te gaan van zwangere werkneemsters, moeders en vaders op de werkvloer. [Bron: https://igvm-iefh-action.be/nl/home.htm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olicy on gender equality in Germany (c:amaz:12969)]]></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ge, bel âge, grand âge : les femmes âgées dans l'Union Européenne (c:amaz:8416)]]></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ge becomes her : older women in the European Union (c:amaz:8414)]]></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mondial sur le développement humain 1997 (c:amaz:8403)]]></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an Development Report 1997 (c:amaz:8402)]]></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meenten stemmen af op de combinatie van arbeid en zorg (c:amaz:7674)]]></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 een partnerschap tussen vrouwen en mannen (c:amaz:7056)]]></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uth in the European Union : from education to working life (c:amaz:3381)]]></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ieuwe burgers in de samenleving ? : burgerschap en inburgering in België en Nederland (c:amaz:3370)]]></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nd the reconciliation of working, family and personal life : a review of documents produced by five international organisations (c:amaz:3326)]]></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sic guide of the decisions taken and recommendations and measures adopted by the international organizations on reconciling work and family responsibilities of men and women (c:amaz:332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drag inzake de Uitbanning van alle Vormen van Discriminatie van Vrouwen: schaduwrapport 2014 over België (c:amaz:7734)]]></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bjet femme (c:amaz:3161)]]></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nderen en jongeren in gezin en samenleving : krachtlijnen : VLD-studiedag (26 avril 1997 ; Brussel) (c:amaz:2840)]]></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ilier la vie professionnelle, familiale et sociale : guide de bonnes pratiques (c:amaz:8788)]]></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nciling work, family and social life : a good practice guide (c:amaz:8787)]]></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de islam : de positie van de moslimvrouwen in de Middellandse-Zeelanden van het Nabije en Midden-Oosten en de Maghreb (c:amaz:8734)]]></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islam : la situation des femmes musulmanes dans les pays méditerranéens du Proche au Moyen-Orient et du Maghreb (c:amaz:8733)]]></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Islam : the situation of muslim women in the mediterranean countries of the Near and Middle East and the Maghreb (c:amaz:8732)]]></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t le taux d'emploi en Europe : causes et conséquences des variations de l'activité féminine et modalités d'emploi dans l'UE (c:amaz:8665)]]></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the European employment rate : the causes and the consequences of variations in female activity and employment patterns in the European Union (c:amaz:8664)]]></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vail et garde d'enfants: comment mettre en oeuvre la recommandation du Conseil concernant la garde des enfants : guide de bonnes pratiques (c:amaz:8649)]]></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52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les over de combinatie werk en zorg (c:amaz:7562)]]></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k and childcare: implementing the Council recommendation on childcare : a guide to good practice (c:amaz:8648)]]></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e-parent families in the member states of the European Union (c:amaz:8361)]]></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rde communautair actieprogramma op middellange termijn inzake gelijke kansen voor vrouwen en mannen (1996-2000) (c:amaz:8305)]]></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trième programme d'action communautaire à moyen terme pour l'égalité des chances entre les femmes et les hommes (1996-2000) (c:amaz:8304)]]></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urth medium-term community action programme on equal opportunities for women and men (1996-2000) (c:amaz:8303)]]></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fonction publique dans l'Europe des 15 : réalités et perspectives (c:amaz:7972)]]></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vons l'égalite, travaillons ensemble (c:amaz:6992)]]></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1995 / Vlaamse Overlegcommissie Vrouwen (c:amaz:6924)]]></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travail en Europe : intégration entre les politiques du travail et les politiques pour l'égalité des chances : genre, flexibilité et nouvelles relations de travail (c:amaz:3605)]]></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dium-term community action programme on equal opportunities for women and men : directory of the projects 1996 (c:amaz:357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binatie arbeid en zorg 2.0 (c:amaz:7561)]]></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pulation and women (c:amaz:3463)]]></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hommes, le temps professionnel, familial et ménager : le temps d'une nouvelle paternité ? (c:amaz:3333)]]></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hommes, le temps professionnel, familial et ménager : l'image du père, time-management, la socialisation des fonctions parentales (c:amaz:3331)]]></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mannen en vrouwen : een beleid op weg : analyse van het gelijke-kansenbeleid op verschillende bestuursniveaus : België (federaal, gemeenten, Vlaanderen, Wallonië) en de Europese Unie (c:amaz:3262)]]></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beidsherverdelende programma's : instrumenten voor/tegen emancipatiebeleid ? : congresboek studiedag (8 juni 1996 ; Antwerpen) (c:amaz:26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thema van deze publicatie ( en van de studiedag n.a.l. waarvan deze publicatie verscheen) is de arbeidsherverdeling en de implicaties daarvan op het emancipatiebeleid. Vooreerst wordt een algemeen kader geschetst voor de beoordeling van het emancipatorisch karakter van het arbeidsherverdelend beleid, waarna de verschillende systemen van arbeidsherverdeling in de lokale sector onder de loep worden genomen. Daarnaast komen verschillende facetten van arbeidsverdeling aan bod, waarbij telkens wordt nagegaan of arbeidsverdelende maatregelen, vanuit emancipatorisch standpunt negatief of positief beoordeeld kunnen worden en op welke wijze eventuele negatieve effecten van de maatregelen kunnen gemilderd of weggewerkt worden.]]></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nota inzake de bestrijding van het zwartwerk (c:amaz:2571)]]></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an development report 1996 (c:amaz:25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 zevende uitgave van dit ontwikkelingsrapport wordt de nadruk gelegd op de noodzakelijke link tussen economische groei en menselijke ontwikkeling. In de ontwikkelingsindex zijn een aantal nieuwe indicatoren opgenomen m.b.t. de genderdimensie van het beleid.]]></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u Réseau 'Travail et vie familiale' (c:amaz:8354)]]></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Report of the European Network 'Families & work' 1994-1995 (c:amaz:8353)]]></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e monde 1995 : des chiffres et des idées (c:amaz:82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geeft een wereldwijd statistisch overzicht van de situatie van de vrouw op verschillende terreinen : onderwijs, bevolking, gezinsleven, gezondheid, arbeidsmarkt en politieke besluitvorming en van de ontwikkelingen die zich aftekene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n ou mauvais genre : dossier (c:amaz:7560)]]></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world's women 1995 : trends and statistics (c:amaz:82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geeft een wereldwijd statistisch overzicht van de situatie van de vrouw op verschillende terreinen : onderwijs, bevolking, gezinsleven, gezondheid, arbeidsmarkt en politieke besluitvorming en van de ontwikkelingen die zich aftekenen.]]></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1994 / Vlaamse Overlegcommissie Vrouwen (c:amaz:6923)]]></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the labour force (c:amaz:4091)]]></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une économie mondiale en mutation : le rôle des femmes dans le développement mondial : étude 1994 (c:amaz:4078)]]></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Limburg : in cijfers (c:amaz:4074)]]></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omotion de la femme : notes pour l'orateur (c:amaz:4071)]]></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transition from work to retirement (c:amaz:3620)]]></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que femme est une travailleuse : les moyens d'action de l'OIT pour la promotion de l'égalité des chances (c:amaz:3619)]]></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conomic transition and women's employment in four Central European countries 1989-1994 (c:amaz:3610)]]></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en in Europe and North America 1995 (c:amaz:3496)]]></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ndpunt en bedenkingen bij het Post-2015 proces (c:amaz:7359)]]></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t le taux d'emploi en Belgique : causes et effets des variations des modalités de participation et d'emploi des femmes : rapport final (c:amaz:3205)]]></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typische arbeid en huishoudens : recente bevindingen (c:amaz:26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verzicht van het in België recent verrichte onderzoek rond arbeidstijden geplaatst in de context van het huishouden. De publicatie vormt de neerslag van een studiedag.]]></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the ECE region : a call for action : highlights of the ECE High-Level Regional Preparatory Meeting for the Fourth World Conference on Women (ECE/OES/None/95/7) (c:amaz:2089)]]></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an development report 1995 (c:amaz:20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aar aanleiding van de Vierde Wereldvrouwenconferentie in Peking staan 'gender-ongelijkheden' in het UNDP-rapport van 1995 centraal. Het rapport documenteert de vele ongelijkheden die er nog bestaan tussen mannen en vrouwen. De gedetailleerde tabellen en analyses vormen een belangrijke aanklacht van de voortdurende discriminatie van vrouwen in de meeste samenlevingen. De centrale boodschap van het rapport is duidelijk : de 'empowerment' van vrouwen moet een integraal onderdeel worden van een duurzame menselijke ontwikkeling.]]></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eldtop van de Verenigde Naties voor sociale ontwikkeling : bestrijding van de armoede, bevordering van de werkgelegenheid, versterking van de sociale integratie : brochure ter voorbereiding van de Sociale Wereldtop Kopenhagen, 6-12 maart 1995 (c:amaz:17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an 6 tot 12 maart 1995 houden de Verenigde Naties (VN) in Kopenhagen de 'Wereldtop voor Sociale Ontwikkeling'. Deze Wereldtop zal drie belangrijke thema's behandelen die nauw met elkaar verbonden zijn : de bestrijding van de armoede, de bevordering van de tewerkstelling en de versterking van de sociale integratie. Deze brochure verschaft informatie over de doelstellingen, de historische achtergrond en de voorbereiding en de inhoud van deze top.]]></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kgelegenheid, gelijke kansen en kinderopvang : jaarverslag 1994 (c:amaz:8653)]]></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i, égalité et garde d'enfants : rapport annuel 1994 (c:amaz:8652)]]></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e ouders het werk delen : onderzoek naar de totstandkoming van de verdeling van het betaalde werk en het werk thuis tussen partners met jonge kinderen (c:amaz:7975)]]></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1993 / Vlaamse Overlegcommissie Vrouwen (c:amaz:6922)]]></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boek Vrouwenstudies : een leidraad voor onderzoek in Vlaanderen (c:amaz:4406)]]></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ien jaar Commissie Diversiteit : tien beleidsprioriteiten (c:amaz:730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Commissie Diversiteit benadrukt dat ook in 2014 nog moet worden ingezet op meer mensen aan de slag, in gemiddeld langere loopbanen en meer werkbare jobs. Dat is een kerndoelstelling die de Vlaamse regering en de sociale partners in het Pact2020 hebben vastgelegd.]]></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t la construction européenne. Egalité? Parité? (c:amaz:4080)]]></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between men and women : data available from Eurostat (c:amaz:4077)]]></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es voor evenwicht in uw jury (c:amaz:3774)]]></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eg niet te gauw 'voor deze jury is er geen vrouw' (c:amaz:3465)]]></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gemeen verslag over de armoede (c:amaz:22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het kader van het contract met de burger, geconcretiseerd in hoofdstuk III van het Regeerakkoord, wordt voorzien in de opstelling van een 'Algemeen verslag over de armoede'. Het doel van het verslag was om uiteindelijk, geïnspireerd door het verhaal van de betrokkenen, de armen, en op basis van een maatschappelijke dialoog, een aantal aanbevelingen en voorstellen te formuleren die de overheid in concrete maatregelen zou kunnen omzetten. Het verslag is opgebouwd rond drie grote luiken. Het Verslag begint met een inleiding waarin wordt uitgelegd hoe men tot het Verslag is kunnen komen en waarin een inventaris is opgenomen van de initiatieven die zich tijdens de opstelling van het Verslag hebben ontwikkeld. Vervolgens treft men het eigenlijke materiaal van het rapport aan met zijn vier grote levensdomeinen nl. 'gezin, welzijn en gezondheid', 'arbeid en sociale bescherming', 'wonen en leefomgeving', 'kennis en cultuur, onderwijs'. Als laatste worden de belangrijkste conclusies van het rapport weergegeven en aanbevelingen naar het beleid geformuleerd.]]></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studies : manuel de ressources (c:amaz:14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Manuel de ressources' vormt de tegenpool van het 'Handboek', dat door het UIA 'Steunpunt Women's Studies' werd uitgegeven als sluitstuk van het 'Steunpunt Women's Studies'. Het ULB Steunpunt heeft voor dit handboek beroep gedaan op terzake onderlegde specialisten wier werk al diepe sporen heeft nagelaten op de feministische studies op internationaal vlak. Maar ook de nieuwe generatie feministische onderzoeksters die op dit ogenblik bedrijvig zijn in universitaire centra werden aan het woord gelaten. Het volume, dat in grote mate de neerslag is van twee cycli van seminaries, omvat vier delen. Het eerste, en veruit het belangrijkste deel gaat over vrouwen en politiek; het tweede is gewijd aan de methodologische bijdrage van diverse feministische werken aan de sociale wetenschappen; het derde schetst een stand van zaken betreffende de meisjes in het Franstalige onderwijs op basis van beschikbare gegevens; het vierde deel tenslotte stelt een (voorlopig) bilan voor van de 'Women's Studies' langs Franstalige zijde. Er werden Nederlandstalige samenvattingen van de artikelen opgenomen.]]></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social policy : a way forward for the Union : a white paper (c:amaz:1347)]]></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an development report 1994 (c:amaz:12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apport over de bevolkingsontwikkeling voor het jaar 1994. Dit rapport werd opgesteld ter voorbereiding van de Wereldtop voor Sociale Ontwikkeling die in maart 1995 zal gehouden worden te Kopenhagen. Het rapport staat volledig in het teken van de sociale veiligheid in het dagelijks leven.]]></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1991 - '92 / KAV (c:amaz:5866)]]></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enigd Europa : zijn de grenzen voor vrouwen barrières ? (c:amaz:48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bevat het verslag van het eindsymposium over het tweejarig projekt 'Verenigd Europa : zijn de grenzen voor vrouwen barrières ?' en geeft de visie weer van een aantal deskundigen op de drie onderwerpen die tijdens het symposium aan bod kwamen : sociale zekerheid, onderwijs en arbei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VN-verdrag voor vrouwenrechten en België 35 jaar later (c:amaz:12584)]]></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eldbevolkingsrapport 1993 : het individu en de wereld : bevolking, migratie en de ontwikkeling in de jaren '90 (c:amaz:4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rapport wordt het individu benaderd als een onderdeel van de wereld. Men gaat in op realiteiten als stedelijke transformatie, internationale migratie, vluchtelingen. Ook wordt er een apart hoofdstuk gewijd aan de 'genderdimensie'.]]></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n the Helsinki conference on women and structural change : a mirror on the future (c:amaz:3586)]]></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ental employment and caring for children : policies and services in EC and Nordic countries (23-25 september 1992 ; Copenhagen) (c:amaz:3327)]]></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bliografische lijst i.v.m. arbeid (c:amaz:15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iteratuurlijst rond het thema 'arbeid', geselecteerd uit de collectie van RoSa, Studie-, Informatie- en Documentatiecentrum omtrent Sekserollen, Feminisme en Vrouwenzaken, Gallaitstraat 86 - 1210 Brussel, tel. 02/216 54 50. De lijst bevat referenties van boeken en van tijdschriftartikels. Enkel het meest recente materiaal werd opgenomen.]]></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treprises et familles : quelles stratégies de rencontre? : actes de la conférence (31 mars 1992 ; Bruxelles) (c:amaz:8798)]]></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siness and the family : what strategies to bring them together? : proceedings of the conference (31th march 1992 ; Brussels) (c:amaz:8797)]]></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de beroepsbevolking, de werkgelegenheid en de werkloosheid (c:amaz:8553)]]></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1991 / Vlaamse Overlegcommissie Vrouwen (c:amaz:6919)]]></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nationaal verdrag inzake de uitbanning van alle vormen van dicsriminatie van vrouwen, New York 1979 : eerste Nederlandse rapportage aan het VN-Comité voor de uitbanning van discriminatie van vrouwen (c:amaz:4101)]]></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wo steps forward and one step backward : a code of good practise based on Danish experiences on development of equality policy and activities over the last 10 years (c:amaz:4079)]]></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des droits des femmes et la Belgique, 35 ans après (c:amaz:12583)]]></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fessional mobility in Europe : family aspects and business practices (c:amaz:3454)]]></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België van de vrouwen vijf jaar na Nairobi (c:amaz:9901)]]></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Belgique des femmes cinq ans après Nairobi (c:amaz:9900)]]></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gische wetgeving tot harmonisering van gezins- en beroepsleven (c:amaz:8796)]]></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islation belge permettant d'harmoniser la vie familiale et la vie professionnelle (c:amaz:8795)]]></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naar de top (c:amaz:7974)]]></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enser le travail : quand les femmes accèdent à l'égalité (c:amaz:6931)]]></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osition des femmes sur le marché du travail belge : évolution entre 1983 et 1990 (c:amaz:4305)]]></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 défis pour l'an 2000 (c:amaz:3593)]]></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rmonisation de la vie de travail et de la vie de famille : actes de la table ronde de synthèse (17 avril 1991) (c:amaz:3452)]]></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avantages de l'égalité entre les hommes et les femmes : rapport de discussion en ligne (c:amaz:12536)]]></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udy on the relationship between female activity and fertility. Volume 2 : National reports (c:amaz:3451)]]></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udy on the relationship between female activity and fertility. Volume 1 : Synthesis report : issues and policy in the relationship between female activity and fertility (c:amaz:3450)]]></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de Belgische samenleving 1991 (c:amaz:3227)]]></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nen als kinderverzorgers : verslag van een technisch seminar van het Netwerk Kinderopvang van de Europese Commissie (Glasgow 18-19 mei 1990) (c:amaz:81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r voorbereiding van het seminarie werden vier documenten verspreid over de man als vader en hun betrokkenheid met hun eigen of andere kinderen.  Deze vier documenten werden als discussieforum gebruikt waarop het seminarie zijn besluiten heeft gevormd.]]></a:t>
            </a: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hommes et la garde d'enfants : rapport d'un séminaire technique organisé par le Réseau des Modes de Garde d'Enfants de la Communauté Européenne (Glasgow ; 18-19 mars [sic] 1990) (c:amaz:81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r voorbereiding van het seminarie werden vier documenten verspreid over de man als vader en hun betrokkenheid met hun eigen of andere kinderen. Deze vier documenten werden als discussieforum gebruikt waarop het seminarie zijn besluiten heeft gevormd.]]></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 as carers for children : report on an EC Childcare Network Technical Seminar (Glasgow ; May 18-19 1990) (c:amaz:81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r voorbereiding van het seminarie werden vier documenten verspreid over de man als vader en hun betrokkenheid met hun eigen of andere kinderen. Deze vier documenten werden als discussieforum gebruikt waarop het seminarie zijn besluiten heeft gevormd.]]></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RUU : meisjeswerk (c:amaz:6975)]]></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eve acties in de overheidsdiensten : model analytisch rapport voor Ministeries en instellingen van Openbaar nut (c:amaz:4100)]]></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mobilité européenne des travailleurs féminins dans la Communauté (c:amaz:3622)]]></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e Vrouwenarbeid 1975 - 1990 : 15 jaar in dienst van de gelijkheid - balans en perspectieven (c:amaz:281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sur l'élimination de toutes les formes de discrimination à l'égard des femmes : rapport alternatif 2019 sur la Belgique : résumé exécutif, le 18 octobre 2019 (c:amaz:14279)]]></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structurele aanpak van de verarming van eenoudergezinnen in België (c:amaz:12530)]]></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on du travail des femmes 1975 - 1990 : 15 ans au service de l'égalité - bilan et perspectivs. (c:amaz:14131)]]></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i prend soin des enfants en Europe? : compte-rendu du Réseau des Modes de Garde d'Enfants (c:amaz:8790)]]></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de Belgische samenleving 1989 (c:amaz:4072)]]></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d'Europe : miroir de l'évolution des droits des Européennes (1977-1987) (c:amaz:9577)]]></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é féminine et composition des familles : comparaison entre pays de la Communauté économique européenne : rapport final (c:amaz:8792)]]></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work and family composition : a comparison of the countries of the European Economic Community : final report (c:amaz:8791)]]></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o cares for Europe's children? : the short report of the European Childcare Network (c:amaz:8789)]]></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alyse de la situation de cadres de direction feminins dans les secteurs des nouvelles technologies (c:amaz:7004)]]></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boek 1987-1988 / Vrouwenstudies (c:amaz:6795)]]></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inies en voorkeuren ten aanzien van een aantal beleidsmaatregelen, inzake gezinsarbeid en betaalde arbeid : C.B.G.S.-Werkdocument nr. 50, 1987 (c:amaz:7005)]]></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ur une réponse structurelle à la précarisation des familles monoparentales en Belgique (c:amaz:12529)]]></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de Belgische samenleving 1987 (c:amaz:3107)]]></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gische deelneming aan de wereldconferentie belast met onderzoek en evaluatie van de resultaten van het VN-decennium voor de vrouw : gelijkheid, ontwikkeling en vrede  (Nairobi, Kenia, 15-26 juli 1985) (c:amaz:10099)]]></a:t>
            </a: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icipation belge à la Conférence mondiale chargée d'examiner et d'évaluer les résultats de la Décennie des Nations Unies pour la femme : égalité, développement et paix (Nairobi, Kenya, 15-26 juillet 1985) (c:amaz:10098)]]></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e ziet nooit een vogel in een leeg nest : de licht traumatische bevrijding van kinderen die uit huis gaan (c:amaz:8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vertelt de auteur over haar ervaringen als buitenshuiswerkende moeder en echtgenote. De combinatie van een groot gezin en arbeid leverde haar het voordeel op dat zij het lege nest-syndroom als een licht traumatische bevrijding heeft kunnen ervaren.]]></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netwerk kinderopvang van de EC 1986-1996 : het resultaat van tien jaar werk (c:amaz:8655)]]></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réseau de la CE des modes de garde d'enfants 1986-1996 : une décennie de réalisations (c:amaz:8654)]]></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i, égalité et garde d'enfants : rapport annuel 1992 (c:amaz:8651)]]></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equality and caring for children : annual report 1992 (c:amaz:8650)]]></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a population active, l'emploi et le chômage (c:amaz:8552)]]></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amilles monoparentales dans les états membres de l'Union Européenne (c:amaz:8362)]]></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bril op loopbanen : drie decennia beleid : studienamiddag 20 januari 2014 (c:amaz:12394)]]></a:t>
            </a: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homo economicus als winkeldochter : theorieën over arbeid, macht en sekse (c:amaz:8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gment uit het proefschrift, waarmee de auteur op 23 september 1993 promoveerde aan de Vrije Universiteit van Amsterdam. De auteur stelt dat macht op verschillende wijzen moet gedefiniëerd worden wil dit begrip hanteerbaar zijn bij het verklarend onderzoek naar de verhouding tussen arbeid, macht en sekse.]]></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beidsdeelname, gelijke kansen en de zorg voor kinderen : jaarverslag 93 (c:amaz:82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Netwerk Kinderopvang is één van de negen netwerken van de Europese Commissie die deze steunen in haar werk om gelijke kansen voor vrouwen en mannen te bevorderen. Dit jaarverslag geeft een overzicht van de werkzaamheden van november 1992 tot november 1993. Vervolgens worden een aantal projecten inzake kinderopvang in Europa toegelicht. Tenslotte volgt er van elke Lidstaat een verslag over de stand van zaken m.b.t. de kinderopvangmogelijkheden in hun land.]]></a:t>
            </a: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i, égalité et garde d'enfants : rapport annuel 1993 (c:amaz:82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Netwerk Kinderopvang is één van de negen netwerken van de Europese Commissie die deze steunen in haar werk om gelijke kansen voor vrouwen en mannen te bevorderen. Dit jaarverslag geeft een overzicht van de werkzaamheden van november 1992 tot november 1993. Vervolgens worden een aantal projecten inzake kinderopvang in Europa toegelicht. Tenslotte volgt er van elke Lidstaat een verslag over de stand van zaken m.b.t. de kinderopvangmogelijkheden in hun land.]]></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glazen plafond index : een instrument ter ondersteuning van doorstroom van vrouwen naar hoge posities : verslag van de ontwikkeling van de eerste versie (c:amaz:7063)]]></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se werkgelegenheidsstrategie : Nationaal actieplan voor de werkgelegenheid 2004 : België (c:amaz:7044)]]></a:t>
            </a: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lichting over emancipatie in woord en beeld (c:amaz:6869)]]></a:t>
            </a: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an resolutie betreffende de geïntegreerde aanpak van de loon- en loopbaankloof tussen mannen en vrouwen (c:amaz:6263)]]></a:t>
            </a: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ien werken V/M : beeldvorming van arbeid in informatieve programma's op televisie (c:amaz:6047)]]></a:t>
            </a: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ming the organisation of intimacy as a policy problem across Europe (c:amaz:5472)]]></a:t>
            </a: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wijzer : vrouwen en mannen in cijfers, 2005 (c:amaz:544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jectoires professionnelles au regard du genre : trois décennies de politique : après-midi d'étude 20 janvier 2014 (c:amaz:12393)]]></a:t>
            </a: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hommes dans le monde (c:amaz:4869)]]></a:t>
            </a: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ziende di successo & buone prassi : politiche di conciliazione e innovazione nelle piccole imprese in Italia e in Europa : il manuale (c:amaz:4691)]]></a:t>
            </a: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rsmededeling van Leona Detiège, Vlaamse Minister van tewerkstelling en sociale aangelegenheden (c:amaz:45)]]></a:t>
            </a: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mps de travail : femmes : entre 'choix' et contraintes (c:amaz:4493)]]></a:t>
            </a: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grès statutaire 25 & 26 mai 2000 (c:amaz:4218)]]></a:t>
            </a: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groting 1994 (c:amaz:4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slag van de begrotingsronde uitgevoerd door de Belgische regering.]]></a:t>
            </a: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onder titel] (c:amaz:4086)]]></a:t>
            </a: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a société belge : recueil de données statistiques 1970-1998 (c:amaz:3814)]]></a:t>
            </a: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ternity Protection Convention (c:amaz:3716)]]></a:t>
            </a: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uennetze 98/99 : 5000 Adressen und Informationen aus Beruf, Weiterbildung, Politik, Kultur und Frauenbewegung [cd-rom] (c:amaz:3346)]]></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14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pay for equal work and work of equal value : the experience of equality bodies : an Equinet report on gender equality (c:amaz:7653)]]></a:t>
            </a: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bezoek aan Opbouwwerk Steunpunt Gent : na een rondetafelgesprek... (c:amaz:2933)]]></a:t>
            </a: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arbeid globaal genomen : kort verslag seminarie 4 en 5 maart 1997 (c:amaz:2927)]]></a:t>
            </a: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atelier voor sociale tewerkstelling, opleiding en recht op arbeid (c:amaz:2700)]]></a:t>
            </a: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sies op gezin en arbeid [themanummer] (c:amaz:2644)]]></a:t>
            </a:r>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verval van de arbeidssamenleving ? : conclusies uit een onderzoek naar de betekenis van arbeid (c:amaz:2340)]]></a:t>
            </a: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gering wil sociale zekerheid aanpakken (c:amaz:20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oelichtend artikel over de maatschappelijke discussies die op gang komen rond de hervorming van de sociale zekerheid. Een aantal ingenomen stellingen worden uitgelegd zoals 'responsabilisering', 'uitgavenbeheersing', 'alternatieve financiering' en 'aanpassing aan gewijzigde omstandigheden'.]]></a:t>
            </a: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 plus d'égalité femmes-hommes dans ma ville ou ma région (c:amaz:14229)]]></a:t>
            </a:r>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17)2 - Mandatory retiremnet age(s) in Germany / Melanie Regine Hack. Gauging progress towards equality? : Challenges and best practices of equality data collection in the EU / Katayoun Alidadi. Towards a better work-life balance for the self-emp[l]oyed? / Marlies Vegter. The growing importance of public procurement to achiev social goals / Catharina Germaine. (c:amaz:13634)]]></a:t>
            </a:r>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ken & kinderen hebben : je rechten als werkende moeder (c:amaz:11889)]]></a:t>
            </a:r>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vailler & avoir des enfants : la protection de la maternité chez les travailleuses (c:amaz:11888)]]></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ijke Van Hemeldonck : socialiste en feministe (c:amaz:1238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durende de tweede helft van de 20ste eeuw bleven er grove discriminaties tegen vrouwen voortbestaan. In België bundelden de feministes hun inspanningen voor gelijkheid in het beroepsleven, de politiek en binnen het gezin. Marijke Van Hemeldonck is een van hen. Vastberaden gaat ze het gevecht aan voor een meer rechtvaardige samenleving. Ondanks tegenkantingen stimuleert ze haar vakbond en haar politieke partij om het recht van werkende en werkloze vrouwen te verdedigen en komt ze op voor het recht van vrouwen op anticonceptie en abortus. Ze is ook actief in verschillende vrouwenorganisaties zoals het 'Aktiekomitee Gelijk Loon voor Gelijk Werk', het Vrouwen Overleg Komitee en Links en Feministisch. Gewapend met de vlijmscherpe pen van het militantisme van de jaren 1960-70 drukt ze haar revolte uit in het linkse tijdschrift Links. Uiteindelijk leidt haar traject haar naar de internationale scène. Ze werkt actief mee aan het Decennium van de vrouw en aan de wereldvrouwenconferenties van de Verenigde Naties. Als Europees parlementslid ziet ze er ook mee op toe dat dat de ongelijkheden op de agenda van het Europees Parlement worden gezet. Dit boek schetst een beeld van de wegen naar het militant engagement. Het vestigt ook de aandacht op de strategieën om de wetgeving te veranderen en op het kapitaal belang van de internationale instellingen. Ten slotte zet het ook aan tot nadenken over de ongelijkheden die jammer genoeg nog steeds actueel blijven.]]></a:t>
            </a: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progrès des femmes dans le monde : en quête de justice (c:amaz:11846)]]></a:t>
            </a: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eck : praktische gids voor vrouwen en hun geld (c:amaz:11816)]]></a:t>
            </a: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eck : guide à l'usage des femmes et de leur argent (c:amaz:11815)]]></a:t>
            </a: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mei 2007 : Wet ter bestrijding van discriminatie tussen vrouwen en mannen (c:amaz:11769)]]></a:t>
            </a:r>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mai 2007 : Loi tendant à lutter contre la discriminination entre les femmes et les hommes (c:amaz:11768)]]></a:t>
            </a: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3 november 2007 : Decreet houdende instemming met het Verdrag nr. 156 betreffende gelijke kansen voor en gelijke behandeling van mannelijke en vrouwelijke werknemers : werknemers met gezinsverantwoordelijkheid, aangenomen door de Internationale Arbeidsconferentie tijdens haar zevenenzestigste zitting in Genève op 23 juni 1981 (c:amaz:11757)]]></a:t>
            </a: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3 novembre 2007 : Décret portant assentiment à la Convention n° 156 sur l'égalité de chances et de traitement pour les travailleurs des deux sexes : travailleurs ayant des responsabilités familiales, adoptée par la Conférence internationale du Travail du 23 juin 1981 (c:amaz:11756)]]></a:t>
            </a:r>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april 2007 : Ordonnantie houdende instemming met de Conventie nr. 156 betreffende de gelijke kansen en behandeling van mannelijke en vrouwelijke werknemers met gezinsverantwoordelijkheden, aangenomen te Genève op 23 juni 1981 door de Internationale Arbeidsconferentie tijdens haar 67e zitting (c:amaz:11748)]]></a:t>
            </a:r>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avril 2007 : Ordonnance portant assentiment à la Convention n° 156 concernant l'égalité de chances et de traitement pour les travailleurs des deux sexes, travailleurs ayant des responsabilités familiales, adoptée à Genève le 23 juin 1981, par la Conférence internationale du Travail lors de sa 67e session (c:amaz:11747)]]></a:t>
            </a:r>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het Brussels Hoofdstedelijk Gewest : rapport gerealiseerd door Amazone op vraag van de Staatssecretaris voor Gelijke Kansenbeleid van het Brussels Hoofdstedelijk Gewest (c:amaz:11143)]]></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ijke Van Hemeldonck : socialiste et féministe (c:amaz:12387)]]></a:t>
            </a: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health and safety of men and women at work (c:amaz:10710)]]></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gendertoets van het advies van de Commissie Diversiteit over het ontwerp van een geactualiseerd Actieplan Bestrijding Arbeidsgerelateerde Discriminatie (ABAD) : juli 2012 (c:amaz:7357)]]></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and Social Developments in Europe 2011 (c:amaz:7046)]]></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prendre et lutter contre la violence à l'égard des femmes : la violence sexuelle (c:amaz:1387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ent l'UE contribue à lutter contre la discrimination au travail : vous avez des droits (c:amaz:14227)]]></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ituation des femmes étrangères ou d'origine étrangère sur le marché de l'emploi en Région Bruxelloise: approche par la territorialité (c:amaz:1273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parlementaire mondial : l'évolution de la représentation parlementaire (c:amaz:12289)]]></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obal parliamentary report : the changing nature of parliamentary representation (c:amaz:12288)]]></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mannen in België : genderstatistieken en genderindicatoren : persconferentie van 21 februari 2012 (c:amaz:12065)]]></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hommes en Belgique : statistiques et indicateurs de genre : conférence de presse du 21 février 2012 (c:amaz:12064)]]></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hommes en Belgique : statistiques et indicateurs de genre (c:amaz:12028)]]></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mannen in België : genderstatistieken en genderindicatoren [Deel 1] (c:amaz:1189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brochure is de tweede editie van een instrument over genderstatistieken en genderindicatoren uitgegeven door het Instituut. 'Meten is weten'. Dat was het uitgangspunt van de eerste editie van de publicatie Vrouwen en mannen in België, en dit blijft ook de leidraad van deze tweede editie. In deze publicatie wordt een heel aantal genderstatistieken en -indicatoren samengebracht. Het gaat bijvoorbeeld over de verschillende participatie van vrouwen en mannen op de arbeidsmarkt, hun verschillende tijdsbesteding en hun verschillend surfgedrag op internet, het aantal vrouwen en mannen in topfuncties, enzovoort. Het betreft in deze publicatie in de eerste plaats gegevens die de voorbije jaren werden geproduceerd of samengesteld door de federale overheidsdiensten. De bedoeling van deze publicatie is om op een objectieve manier de verschillen tussen vrouwen en mannen voor te stellen, en om zo de maatschappelijke gender(on-)gelijkheid zichtbaar te make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343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m/v carrièrekloof : carrièreverschillen tussen vrouwen en mannen in België (c:amaz:7862)]]></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ulmeting indicatoren open coördinatie 2010-2014 (c:amaz:7306)]]></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transport : International Transport Forum : discussion paper 2011-11 (c:amaz:725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t work (c:amaz:13946)]]></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Policy (c:amaz:7026)]]></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leven zoals het is en zou moeten zijn : de publieke opinie over gelijke kansen in Vlaanderen (c:amaz:7010)]]></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uvelles orientations en matière d'égalité entre les femmes et les hommes (c:amaz:6560)]]></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tiques sociales et univers des familles monoparentales d'origines culturelles diverses en Région de Bruxelles-Capitale (c:amaz:13914)]]></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analyse van de gegevens over beroepsziekten in België : verslag 122 (c:amaz:12273)]]></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du Conseil de l'Égalité des Chances entre Hommes et Femmes: 2006 - 2010 (c:amaz:12269)]]></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betreffende een betere bescherming van vrouwen die een beroep doen op in-vitrofertilisatie : tekst aangenomen in plenaire vergadering (c:amaz:12231)]]></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olution concernant une meilleure protection de la femme ayant recours à la fécondation in vitro : texte adopté en séance plénière (c:amaz:12230)]]></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mannen in België : genderstatistieken en genderindicatoren [Deel 2] (c:amaz:1202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brochure is de tweede editie van een instrument over genderstatistieken en genderindicatoren uitgegeven door het Instituut. 'Meten is weten'. Dat was het uitgangspunt van de eerste editie van de publicatie Vrouwen en mannen in België, en dit blijft ook de leidraad van deze tweede editie. In deze publicatie wordt een heel aantal genderstatistieken en -indicatoren samengebracht. Het gaat bijvoorbeeld over de verschillende participatie van vrouwen en mannen op de arbeidsmarkt, hun verschillende tijdsbesteding en hun verschillend surfgedrag op internet, het aantal vrouwen en mannen in topfuncties, enzovoort. Het betreft in deze publicatie in de eerste plaats gegevens die de voorbije jaren werden geproduceerd of samengesteld door de federale overheidsdiensten. De bedoeling van deze publicatie is om op een objectieve manier de verschillen tussen vrouwen en mannen voor te stellen, en om zo de maatschappelijke gender(on-)gelijkheid zichtbaar te make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906000" cy="4572000"/>
          <a:chOff x="0" y="228600"/>
          <a:chExt cx="9906000" cy="4572000"/>
        </a:xfrm>
      </p:grpSpPr>
      <p:pic>
        <p:nvPicPr>
          <p:cNvPr id="1" name="" descr="Image"/>
          <p:cNvPicPr>
            <a:picLocks noChangeAspect="1"/>
          </p:cNvPicPr>
          <p:nvPr/>
        </p:nvPicPr>
        <p:blipFill>
          <a:blip r:embed="rId2"/>
          <a:stretch>
            <a:fillRect/>
          </a:stretch>
        </p:blipFill>
        <p:spPr>
          <a:xfrm>
            <a:off x="457200" y="1371600"/>
            <a:ext cx="9448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hommes en Belgique : statistiques et indicateurs de genre (c:amaz:1189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milles monoparentales et rentes alimentaires (Partie 1) [Retour sur le colloque du 21 avril 2017 de la Ligue des familles] (c:amaz:13784)]]></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038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ess on the world's women 2011-2012 : in pursuit of justice (c:amaz:11845)]]></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30 : individualisering van de rechten in de tak van de pensioenen van bezoldigde werknemers met het oog op de toepassing van de gelijke behandeling van mannen en vrouwen (c:amaz:7753)]]></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reat disappearing act : gender parity up the corporate ladder (c:amaz:7058)]]></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wanger op het werk : de ervaringen van werkneemsters in België (persmap) (c:amaz:6979)]]></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weld, pesterijen en ongewenst seksueel gedrag op het werk : rechtspraak (c:amaz:6714)]]></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r la corde raide : femmes & pauvreté : femmes et monoparentalité : état des lieux (c:amaz:6444)]]></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29 van 10 september 2010 van het Bureau van de Raad van Gelijke Kansen voor Mannen en Vrouwen, voorbereid door de Vaste Commissie Arbeid, met betrekking tot de vereenvoudiging/verfijning van de sociale balans, goedgekeurd door de Raad op 10 december 2010 (c:amaz:12674)]]></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29 du 10 septembre 2010 du Bureau du Conseil de l'Egalité des Chances entre Hommes et Femmes, préparé par la Commission Permanente du Travail, relatif à la simplification/l'affinement du bilan social, entériné par le Conseil le 10 décembre 2010 (c:amaz:12673)]]></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verslag van de Raad van de Gelijke Kansen voor Mannen en Vrouwen: 2006 - 2010 (c:amaz:12270)]]></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rouwenraad wil voor elk kind betaalbare, toegankelijke en kwalitaiteitsvolle kinderopvang : standpunt 17 september 2009 (c:amaz:736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rcèlement au travail (c:amaz:13986)]]></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de liberalisation, gender equality, policy space : the case of the contested EU-India FTA (c:amaz:7025)]]></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économie (c:amaz:6852)]]></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 for women (c:amaz:6356)]]></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beid en zwangerschap (c:amaz:6122)]]></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rôle des ONG et des syndicats dans la lutte contre la discrimination (c:amaz:11672)]]></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role of NGOs and Trade Unions in combating discrimination (c:amaz:11671)]]></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ngens en meisjes... bestemming bekend? België, 1830-2000 (c:amaz:11581)]]></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arçon ou fille... un destin pour la vie? Belgique, 1830-2000 (c:amaz:11580)]]></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masculinités dévoilées : une première approche (c:amaz:7241)]]></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economic rights in the South Mediterranean region : a comparative analysis of law, regulations, and practice (c:amaz:623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cisme Game Over : Bevraging van vakbondsafgevaardigden en vakbondsvertegenwoordigers in Brussel : eindverslag (c:amaz:13817)]]></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rapport gelijke kansen en diversiteit : naar een evenredige vertegenwoordiging van kansengroepen in de Vlaamse Overheid : samenvatting actieplan 2008 (c:amaz:6198)]]></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iqué de presse 7 mars 2008 : les femmes restent plus souvent au foyer, travaillent davantage à temps partiel, gagnent moins et sont plus exposées à la pauvreté (c:amaz:13941)]]></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pour l'intégration de la dimenstion d'égalité entre les femmes et les hommes (c:amaz:11674)]]></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al for gender mainstreaming : employment, social inclusion and social protection policies (c:amaz:11673)]]></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lding a job - Having a life : EQUAL events outcome (c:amaz:6953)]]></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beid en gezin : leidraad voor een goede combinatie van werk en zorg : editie 2007 (c:amaz:6402)]]></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mobilités (c:amaz:6195)]]></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zakboekje : gelijke kansen voor mannen en vrouwen (c:amaz:6121)]]></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38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jaarboek 2007 : MV united (c:amaz:6042)]]></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gwijs in... de preventie van de psychosociale belasting op het werk : stress, geweld, pesterijen en ongewenst seksueel gedrag (c:amaz:1156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cisme Game Over : résultats de l'enquête auprès des délégués et représentants syndicaux à Bruxelles [Rapport final] (c:amaz:13816)]]></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és pour...la prévention de la charge psychosociale au travail : stress, violences, harcèlement moral et sexuel (c:amaz:11562)]]></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detailed look at...the prevention of psychosocial load at work : stress, violence, harassment and sexuel harassment (c:amaz:11561)]]></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en in Hungary, 2005 (c:amaz:5969)]]></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u féminin précaire : comment les femmes vivent-elles la précarité aujourd'hui? (c:amaz:59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pellé par la précarité d'existence de nombreuses femmes, le mouvement Vie Féminine a voulu comprendre ce qui est en oeuvre dans ces quotidiens placés sous le signe du féminin précaire. Nous avons, à cette fin, rassemblé et écouté plus de cent femmes de divers âges, origines et situations. Dans ce livre, vous ferez connaissance avec ces femmes prise entre des politiques sociales boiteuses et des salaires insuffisants, entre les rôles traditionnels et l'envie d'être soi. Des femmes qui, progressivement ou brusquement, se sont trouvées dans une précarité affective, sociale, financière ... Cette étude représente une étape du travail accompli avec elles pour plus d'autonomie, d'égalité et de justice sociale. Nous ne pouvions taire ce que vivent et disent ces femmes que notre société n'entend pas.' (Quatrième de couverture)]]></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jaarboek 2006 : MV united (c:amaz:5903)]]></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Europees charter voor gelijkheid van vrouwen en mannen op lokaal vlak (c:amaz:11662)]]></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harte européenne pour l'égalité des femmes et des hommes dans la vie locale (c:amaz:11661)]]></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uropean charter for equality of women and men in local life (c:amaz:11660)]]></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8534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mannen in België : genderstatistieken en genderindicatoren (c:amaz:1140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brochure is de eerste editie van een instrument over genderstatistieken en genderindicatoren uitgegeven door het Instituut. Vele domeinen komen in de brochure aan bod: bevolking, migratie, betaalde arbeid, ondernemerschap, inkomen, armoede, vorming, participatie in wetenschap en technologie, combinatie arbeid-gezin, besluitvorming, gezondheid, geweld, criminaliteit,... De brochure is eenvoudig, overzichtelijk en toegankelijk. De man-vrouwverschillen die in de brochure naar voor komen zijn vaak een gevolg van ongelijke behandeling en stereotiepe denkbeelden.]]></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hommes en Belgique : statistiques et indicateurs de genre (c:amaz:11403)]]></a:t>
            </a:r>
          </a:p>
        </p:txBody>
      </p:sp>
    </p:spTree>
  </p:cSld>
  <p:clrMapOvr>
    <a:masterClrMapping/>
  </p:clrMapOvr>
</p:sld>
</file>

<file path=ppt/theme/theme1.xml><?xml version="1.0" encoding="utf-8"?>
<a:theme xmlns:a="http://schemas.openxmlformats.org/drawingml/2006/main" name="Theme58">
  <a:themeElements>
    <a:clrScheme name="Theme5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360</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2024-05-16T17:14:54Z</dcterms:created>
  <dcterms:modified xsi:type="dcterms:W3CDTF">2024-05-16T17:14:54Z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